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326" r:id="rId2"/>
    <p:sldId id="321" r:id="rId3"/>
    <p:sldId id="317" r:id="rId4"/>
    <p:sldId id="320" r:id="rId5"/>
    <p:sldId id="329" r:id="rId6"/>
    <p:sldId id="327" r:id="rId7"/>
    <p:sldId id="345" r:id="rId8"/>
    <p:sldId id="330" r:id="rId9"/>
    <p:sldId id="344" r:id="rId10"/>
    <p:sldId id="328" r:id="rId11"/>
    <p:sldId id="336" r:id="rId12"/>
    <p:sldId id="333" r:id="rId13"/>
    <p:sldId id="347" r:id="rId14"/>
    <p:sldId id="335" r:id="rId15"/>
    <p:sldId id="331" r:id="rId16"/>
    <p:sldId id="337" r:id="rId17"/>
    <p:sldId id="332" r:id="rId18"/>
    <p:sldId id="339" r:id="rId19"/>
    <p:sldId id="342" r:id="rId20"/>
    <p:sldId id="341" r:id="rId21"/>
    <p:sldId id="340" r:id="rId22"/>
    <p:sldId id="343" r:id="rId23"/>
    <p:sldId id="338" r:id="rId24"/>
    <p:sldId id="324" r:id="rId25"/>
    <p:sldId id="325" r:id="rId2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922">
          <p15:clr>
            <a:srgbClr val="A4A3A4"/>
          </p15:clr>
        </p15:guide>
        <p15:guide id="2" orient="horz" pos="4176">
          <p15:clr>
            <a:srgbClr val="A4A3A4"/>
          </p15:clr>
        </p15:guide>
        <p15:guide id="3" orient="horz" pos="1015">
          <p15:clr>
            <a:srgbClr val="A4A3A4"/>
          </p15:clr>
        </p15:guide>
        <p15:guide id="4" orient="horz" pos="2423">
          <p15:clr>
            <a:srgbClr val="A4A3A4"/>
          </p15:clr>
        </p15:guide>
        <p15:guide id="5" orient="horz" pos="303">
          <p15:clr>
            <a:srgbClr val="A4A3A4"/>
          </p15:clr>
        </p15:guide>
        <p15:guide id="6" orient="horz" pos="514">
          <p15:clr>
            <a:srgbClr val="A4A3A4"/>
          </p15:clr>
        </p15:guide>
        <p15:guide id="7" orient="horz" pos="662">
          <p15:clr>
            <a:srgbClr val="A4A3A4"/>
          </p15:clr>
        </p15:guide>
        <p15:guide id="8" orient="horz" pos="850">
          <p15:clr>
            <a:srgbClr val="A4A3A4"/>
          </p15:clr>
        </p15:guide>
        <p15:guide id="9" pos="2880">
          <p15:clr>
            <a:srgbClr val="A4A3A4"/>
          </p15:clr>
        </p15:guide>
        <p15:guide id="10" pos="5576">
          <p15:clr>
            <a:srgbClr val="A4A3A4"/>
          </p15:clr>
        </p15:guide>
        <p15:guide id="11" pos="18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FF99CC"/>
    <a:srgbClr val="000000"/>
    <a:srgbClr val="FFFFFF"/>
    <a:srgbClr val="CC9900"/>
    <a:srgbClr val="969696"/>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165" autoAdjust="0"/>
  </p:normalViewPr>
  <p:slideViewPr>
    <p:cSldViewPr>
      <p:cViewPr varScale="1">
        <p:scale>
          <a:sx n="78" d="100"/>
          <a:sy n="78" d="100"/>
        </p:scale>
        <p:origin x="954" y="54"/>
      </p:cViewPr>
      <p:guideLst>
        <p:guide orient="horz" pos="3922"/>
        <p:guide orient="horz" pos="4176"/>
        <p:guide orient="horz" pos="1015"/>
        <p:guide orient="horz" pos="2423"/>
        <p:guide orient="horz" pos="303"/>
        <p:guide orient="horz" pos="514"/>
        <p:guide orient="horz" pos="662"/>
        <p:guide orient="horz" pos="850"/>
        <p:guide pos="2880"/>
        <p:guide pos="5576"/>
        <p:guide pos="187"/>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E1A7DAA-6B18-4D03-AECB-56FB03F2EAC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xmlns="" id="{4AA852DA-0D50-4555-BF25-2EA4B54EA068}"/>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06BB6FDA-292B-4F56-A374-57BFC81CDB83}" type="datetimeFigureOut">
              <a:rPr lang="en-US"/>
              <a:pPr>
                <a:defRPr/>
              </a:pPr>
              <a:t>8/8/2018</a:t>
            </a:fld>
            <a:endParaRPr lang="en-US" dirty="0"/>
          </a:p>
        </p:txBody>
      </p:sp>
      <p:sp>
        <p:nvSpPr>
          <p:cNvPr id="4" name="Footer Placeholder 3">
            <a:extLst>
              <a:ext uri="{FF2B5EF4-FFF2-40B4-BE49-F238E27FC236}">
                <a16:creationId xmlns:a16="http://schemas.microsoft.com/office/drawing/2014/main" xmlns="" id="{1472CDAF-29BF-497A-B181-8EE282705B9A}"/>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xmlns="" id="{FAB4D90C-0C52-48C2-9F9A-26422A3BF5E5}"/>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A7E48120-69BF-4E07-8892-562762D29947}" type="slidenum">
              <a:rPr lang="en-US" altLang="en-US"/>
              <a:pPr>
                <a:defRPr/>
              </a:pPr>
              <a:t>‹#›</a:t>
            </a:fld>
            <a:endParaRPr lang="en-US" altLang="en-US"/>
          </a:p>
        </p:txBody>
      </p:sp>
    </p:spTree>
    <p:extLst>
      <p:ext uri="{BB962C8B-B14F-4D97-AF65-F5344CB8AC3E}">
        <p14:creationId xmlns:p14="http://schemas.microsoft.com/office/powerpoint/2010/main" val="8699212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560D69DD-3868-4615-8149-2116B5C334B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xmlns="" id="{13C31FFB-234C-482D-ADD6-726E86E3395F}"/>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B0E1CD04-AFF7-47B2-93F2-279955D1CF7A}" type="datetimeFigureOut">
              <a:rPr lang="en-US"/>
              <a:pPr>
                <a:defRPr/>
              </a:pPr>
              <a:t>8/8/2018</a:t>
            </a:fld>
            <a:endParaRPr lang="en-US" dirty="0"/>
          </a:p>
        </p:txBody>
      </p:sp>
      <p:sp>
        <p:nvSpPr>
          <p:cNvPr id="4" name="Slide Image Placeholder 3">
            <a:extLst>
              <a:ext uri="{FF2B5EF4-FFF2-40B4-BE49-F238E27FC236}">
                <a16:creationId xmlns:a16="http://schemas.microsoft.com/office/drawing/2014/main" xmlns="" id="{75FBCE83-76AE-4EA0-BA27-B02A51B80C2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xmlns="" id="{EF4448A4-DCC4-48C8-A1D3-29B64E42113D}"/>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xmlns="" id="{3510DC81-3828-4DBB-B6DD-DF4FD2E7F3FA}"/>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xmlns="" id="{EFFA3767-8EFD-403E-91F6-4260A26CBAF2}"/>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26C34B79-5528-486F-A153-A50B470C688B}" type="slidenum">
              <a:rPr lang="en-US" altLang="en-US"/>
              <a:pPr>
                <a:defRPr/>
              </a:pPr>
              <a:t>‹#›</a:t>
            </a:fld>
            <a:endParaRPr lang="en-US" altLang="en-US"/>
          </a:p>
        </p:txBody>
      </p:sp>
    </p:spTree>
    <p:extLst>
      <p:ext uri="{BB962C8B-B14F-4D97-AF65-F5344CB8AC3E}">
        <p14:creationId xmlns:p14="http://schemas.microsoft.com/office/powerpoint/2010/main" val="207296067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a:extLst>
              <a:ext uri="{FF2B5EF4-FFF2-40B4-BE49-F238E27FC236}">
                <a16:creationId xmlns:a16="http://schemas.microsoft.com/office/drawing/2014/main" xmlns="" id="{DB91B424-8400-4795-AFA1-27CB3ED4AC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a:extLst>
              <a:ext uri="{FF2B5EF4-FFF2-40B4-BE49-F238E27FC236}">
                <a16:creationId xmlns:a16="http://schemas.microsoft.com/office/drawing/2014/main" xmlns="" id="{D0D46879-99A8-4C0B-9216-85E752A91E0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dirty="0">
              <a:latin typeface="Arial" panose="020B0604020202020204" pitchFamily="34" charset="0"/>
            </a:endParaRPr>
          </a:p>
        </p:txBody>
      </p:sp>
      <p:sp>
        <p:nvSpPr>
          <p:cNvPr id="10244" name="Slide Number Placeholder 3">
            <a:extLst>
              <a:ext uri="{FF2B5EF4-FFF2-40B4-BE49-F238E27FC236}">
                <a16:creationId xmlns:a16="http://schemas.microsoft.com/office/drawing/2014/main" xmlns="" id="{4FC4EB8B-4465-40EB-9D52-7EEAF42D94D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5D8ADE8-8C2B-4D74-95E9-3CFFBE4ED8BA}" type="slidenum">
              <a:rPr lang="en-US" altLang="en-US" smtClean="0"/>
              <a:pPr>
                <a:spcBef>
                  <a:spcPct val="0"/>
                </a:spcBef>
              </a:pPr>
              <a:t>1</a:t>
            </a:fld>
            <a:endParaRPr lang="en-US" altLang="en-US"/>
          </a:p>
        </p:txBody>
      </p:sp>
    </p:spTree>
    <p:extLst>
      <p:ext uri="{BB962C8B-B14F-4D97-AF65-F5344CB8AC3E}">
        <p14:creationId xmlns:p14="http://schemas.microsoft.com/office/powerpoint/2010/main" val="30627606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xmlns="" id="{986446AD-FAD1-4595-9472-B9F57EE7D8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a:extLst>
              <a:ext uri="{FF2B5EF4-FFF2-40B4-BE49-F238E27FC236}">
                <a16:creationId xmlns:a16="http://schemas.microsoft.com/office/drawing/2014/main" xmlns="" id="{10C2C802-81FB-457E-8B39-49FA9EA7C4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One of our competitors, Daikin, uses a type of mineral called zeolite, in their active CA filters</a:t>
            </a:r>
          </a:p>
          <a:p>
            <a:pPr marL="171450" indent="-171450">
              <a:buFontTx/>
              <a:buChar char="•"/>
            </a:pPr>
            <a:r>
              <a:rPr lang="en-US" altLang="en-US" dirty="0"/>
              <a:t>My next task was to do research on the properties of different zeolites and investigate the possibility of replacing the activated carbon in current </a:t>
            </a:r>
            <a:r>
              <a:rPr lang="en-US" altLang="en-US" dirty="0" err="1"/>
              <a:t>XtendFRESH</a:t>
            </a:r>
            <a:r>
              <a:rPr lang="en-US" altLang="en-US" dirty="0"/>
              <a:t> scrubbers with a type of zeolite.</a:t>
            </a:r>
          </a:p>
          <a:p>
            <a:pPr marL="171450" indent="-171450">
              <a:buFontTx/>
              <a:buChar char="•"/>
            </a:pPr>
            <a:r>
              <a:rPr lang="en-US" altLang="en-US" dirty="0"/>
              <a:t>There are over 40 types and my objective was to figure out which types could adsorb CO2 the best and to order a sample of it</a:t>
            </a:r>
          </a:p>
          <a:p>
            <a:pPr marL="171450" indent="-171450">
              <a:buFontTx/>
              <a:buChar char="•"/>
            </a:pPr>
            <a:r>
              <a:rPr lang="en-US" altLang="en-US" dirty="0"/>
              <a:t>There was a lot of material to sift through, as the use of zeolite has mostly been for alternative medicine and making laundry detergent. </a:t>
            </a:r>
            <a:r>
              <a:rPr lang="en-US" altLang="en-US" dirty="0" smtClean="0"/>
              <a:t>Most </a:t>
            </a:r>
            <a:r>
              <a:rPr lang="en-US" altLang="en-US" dirty="0"/>
              <a:t>of it required reading through </a:t>
            </a:r>
            <a:r>
              <a:rPr lang="en-US" altLang="en-US" dirty="0" smtClean="0"/>
              <a:t>chemistry journals</a:t>
            </a:r>
            <a:endParaRPr lang="en-US" altLang="en-US" dirty="0"/>
          </a:p>
          <a:p>
            <a:pPr marL="171450" indent="-171450">
              <a:buFontTx/>
              <a:buChar char="•"/>
            </a:pPr>
            <a:r>
              <a:rPr lang="en-US" altLang="en-US" dirty="0"/>
              <a:t>Eventually I settled on Zeolite 13X, which was shown to adsorb both CO2 and </a:t>
            </a:r>
            <a:r>
              <a:rPr lang="en-US" altLang="en-US" dirty="0" smtClean="0"/>
              <a:t>O2</a:t>
            </a:r>
            <a:endParaRPr lang="en-US" altLang="en-US" dirty="0"/>
          </a:p>
          <a:p>
            <a:pPr marL="171450" indent="-171450">
              <a:buFontTx/>
              <a:buChar char="•"/>
            </a:pPr>
            <a:r>
              <a:rPr lang="en-US" altLang="en-US" dirty="0"/>
              <a:t>I requested quotes from several suppliers and eventually got an order</a:t>
            </a:r>
          </a:p>
        </p:txBody>
      </p:sp>
      <p:sp>
        <p:nvSpPr>
          <p:cNvPr id="28676" name="Slide Number Placeholder 3">
            <a:extLst>
              <a:ext uri="{FF2B5EF4-FFF2-40B4-BE49-F238E27FC236}">
                <a16:creationId xmlns:a16="http://schemas.microsoft.com/office/drawing/2014/main" xmlns="" id="{F1623407-F1B1-427D-B251-0E65143BA31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A79481C-3A0C-474A-832D-6552EF3AB512}" type="slidenum">
              <a:rPr lang="en-US" altLang="en-US" smtClean="0">
                <a:latin typeface="Calibri" panose="020F0502020204030204" pitchFamily="34" charset="0"/>
              </a:rPr>
              <a:pPr/>
              <a:t>10</a:t>
            </a:fld>
            <a:endParaRPr lang="en-US" altLang="en-US">
              <a:latin typeface="Calibri" panose="020F0502020204030204" pitchFamily="34" charset="0"/>
            </a:endParaRPr>
          </a:p>
        </p:txBody>
      </p:sp>
    </p:spTree>
    <p:extLst>
      <p:ext uri="{BB962C8B-B14F-4D97-AF65-F5344CB8AC3E}">
        <p14:creationId xmlns:p14="http://schemas.microsoft.com/office/powerpoint/2010/main" val="3921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xmlns="" id="{39A4AD48-B536-47D7-A609-CA96EE985E4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a:extLst>
              <a:ext uri="{FF2B5EF4-FFF2-40B4-BE49-F238E27FC236}">
                <a16:creationId xmlns:a16="http://schemas.microsoft.com/office/drawing/2014/main" xmlns="" id="{7A5EEFDC-5446-4C4A-B688-3C0469FF84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The next step is to test the zeolite in XtendFRESH by replacing the activated carbon</a:t>
            </a:r>
          </a:p>
          <a:p>
            <a:pPr marL="171450" indent="-171450">
              <a:buFontTx/>
              <a:buChar char="•"/>
            </a:pPr>
            <a:r>
              <a:rPr lang="en-US" altLang="en-US"/>
              <a:t>I already had one seal machined off an old XtendFRESH scrubber, after that we would fill the bed with zeolite pellets and use epoxy to put a seal back on</a:t>
            </a:r>
          </a:p>
          <a:p>
            <a:pPr marL="171450" indent="-171450">
              <a:buFontTx/>
              <a:buChar char="•"/>
            </a:pPr>
            <a:r>
              <a:rPr lang="en-US" altLang="en-US"/>
              <a:t>Similar to the regeneration test, the following steps would be to install the bed into a unit and measure and calculate the scrubbing rate, compare it with the baseline of ~250 g/hr</a:t>
            </a:r>
          </a:p>
        </p:txBody>
      </p:sp>
      <p:sp>
        <p:nvSpPr>
          <p:cNvPr id="30724" name="Slide Number Placeholder 3">
            <a:extLst>
              <a:ext uri="{FF2B5EF4-FFF2-40B4-BE49-F238E27FC236}">
                <a16:creationId xmlns:a16="http://schemas.microsoft.com/office/drawing/2014/main" xmlns="" id="{E5CFEBE1-0C76-43A3-9BBA-AF85B4CD88E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C6A31EE-6AFB-4640-8D00-47C80636472C}" type="slidenum">
              <a:rPr lang="en-US" altLang="en-US" smtClean="0">
                <a:latin typeface="Calibri" panose="020F0502020204030204" pitchFamily="34" charset="0"/>
              </a:rPr>
              <a:pPr/>
              <a:t>11</a:t>
            </a:fld>
            <a:endParaRPr lang="en-US" altLang="en-US">
              <a:latin typeface="Calibri" panose="020F0502020204030204" pitchFamily="34" charset="0"/>
            </a:endParaRPr>
          </a:p>
        </p:txBody>
      </p:sp>
    </p:spTree>
    <p:extLst>
      <p:ext uri="{BB962C8B-B14F-4D97-AF65-F5344CB8AC3E}">
        <p14:creationId xmlns:p14="http://schemas.microsoft.com/office/powerpoint/2010/main" val="15579201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xmlns="" id="{E50C9991-F90B-4EE1-8064-147BB425C8B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a:extLst>
              <a:ext uri="{FF2B5EF4-FFF2-40B4-BE49-F238E27FC236}">
                <a16:creationId xmlns:a16="http://schemas.microsoft.com/office/drawing/2014/main" xmlns="" id="{00441AE3-DA5C-4786-99B6-15D82289EF5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The CTPL scrubbing capacity project is based on one of our customers, </a:t>
            </a:r>
            <a:r>
              <a:rPr lang="en-US" altLang="en-US" dirty="0" err="1"/>
              <a:t>Hapag</a:t>
            </a:r>
            <a:r>
              <a:rPr lang="en-US" altLang="en-US" dirty="0"/>
              <a:t>-Lloyd, who visited the factory in Singapore and asked how we knew what the scrubbing rate of the assembly was</a:t>
            </a:r>
          </a:p>
          <a:p>
            <a:pPr marL="171450" indent="-171450">
              <a:buFontTx/>
              <a:buChar char="•"/>
            </a:pPr>
            <a:r>
              <a:rPr lang="en-US" altLang="en-US" dirty="0"/>
              <a:t>Unfortunately, there is no current test or apparatus specifically for that purpose, so the purpose of this project was to design a test to find the scrubbing capacity of an </a:t>
            </a:r>
            <a:r>
              <a:rPr lang="en-US" altLang="en-US" dirty="0" err="1"/>
              <a:t>XtendFRESH</a:t>
            </a:r>
            <a:r>
              <a:rPr lang="en-US" altLang="en-US" dirty="0"/>
              <a:t> bed</a:t>
            </a:r>
          </a:p>
          <a:p>
            <a:pPr marL="171450" indent="-171450">
              <a:buFontTx/>
              <a:buChar char="•"/>
            </a:pPr>
            <a:r>
              <a:rPr lang="en-US" altLang="en-US" dirty="0"/>
              <a:t>With the help of Chip and Rob we made a simple configuration of the setup for this test</a:t>
            </a:r>
          </a:p>
          <a:p>
            <a:pPr marL="171450" indent="-171450">
              <a:buFontTx/>
              <a:buChar char="•"/>
            </a:pPr>
            <a:r>
              <a:rPr lang="en-US" altLang="en-US" dirty="0"/>
              <a:t>And I identified a CO2 sensor with the appropriate sensitivity of 10,000 parts per </a:t>
            </a:r>
            <a:r>
              <a:rPr lang="en-US" altLang="en-US" dirty="0" smtClean="0"/>
              <a:t>million</a:t>
            </a:r>
            <a:endParaRPr lang="en-US" altLang="en-US" dirty="0"/>
          </a:p>
        </p:txBody>
      </p:sp>
      <p:sp>
        <p:nvSpPr>
          <p:cNvPr id="32772" name="Slide Number Placeholder 3">
            <a:extLst>
              <a:ext uri="{FF2B5EF4-FFF2-40B4-BE49-F238E27FC236}">
                <a16:creationId xmlns:a16="http://schemas.microsoft.com/office/drawing/2014/main" xmlns="" id="{1E195762-8571-4B20-96FD-E90820DAA9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C0445DB-9226-4F51-89E1-6607B4865E99}" type="slidenum">
              <a:rPr lang="en-US" altLang="en-US" smtClean="0">
                <a:latin typeface="Calibri" panose="020F0502020204030204" pitchFamily="34" charset="0"/>
              </a:rPr>
              <a:pPr/>
              <a:t>12</a:t>
            </a:fld>
            <a:endParaRPr lang="en-US" altLang="en-US">
              <a:latin typeface="Calibri" panose="020F0502020204030204" pitchFamily="34" charset="0"/>
            </a:endParaRPr>
          </a:p>
        </p:txBody>
      </p:sp>
    </p:spTree>
    <p:extLst>
      <p:ext uri="{BB962C8B-B14F-4D97-AF65-F5344CB8AC3E}">
        <p14:creationId xmlns:p14="http://schemas.microsoft.com/office/powerpoint/2010/main" val="372630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Here’s a basic configuration</a:t>
            </a:r>
            <a:r>
              <a:rPr lang="en-US" baseline="0" dirty="0" smtClean="0"/>
              <a:t> of what we imagined the test setup to look like</a:t>
            </a:r>
          </a:p>
          <a:p>
            <a:pPr marL="171450" indent="-171450">
              <a:buFont typeface="Arial" panose="020B0604020202020204" pitchFamily="34" charset="0"/>
              <a:buChar char="•"/>
            </a:pPr>
            <a:r>
              <a:rPr lang="en-US" baseline="0" dirty="0" smtClean="0"/>
              <a:t>We have a desired amount of N2 and CO2 entering a sealed chamber and fans that are running on either side of the scrubber to mimic air circulation in a container</a:t>
            </a:r>
          </a:p>
          <a:p>
            <a:pPr marL="171450" indent="-171450">
              <a:buFont typeface="Arial" panose="020B0604020202020204" pitchFamily="34" charset="0"/>
              <a:buChar char="•"/>
            </a:pPr>
            <a:r>
              <a:rPr lang="en-US" baseline="0" dirty="0" smtClean="0"/>
              <a:t>There’s a CO2 sensor that measures how much is leaving the scrubber, and from there we can calculate the scrubbing capacity</a:t>
            </a:r>
          </a:p>
          <a:p>
            <a:pPr marL="171450" indent="-171450">
              <a:buFont typeface="Arial" panose="020B0604020202020204" pitchFamily="34" charset="0"/>
              <a:buChar char="•"/>
            </a:pPr>
            <a:r>
              <a:rPr lang="en-US" baseline="0" dirty="0" smtClean="0"/>
              <a:t>The next steps would be to figure out exactly how much N2 and CO2 we want injected, acquire the remaining materials like the fans, a scrubber, and sensors for the inside of the chamber, then hopefully assemble it and start testing</a:t>
            </a:r>
            <a:endParaRPr lang="en-US" dirty="0"/>
          </a:p>
        </p:txBody>
      </p:sp>
      <p:sp>
        <p:nvSpPr>
          <p:cNvPr id="4" name="Slide Number Placeholder 3"/>
          <p:cNvSpPr>
            <a:spLocks noGrp="1"/>
          </p:cNvSpPr>
          <p:nvPr>
            <p:ph type="sldNum" sz="quarter" idx="10"/>
          </p:nvPr>
        </p:nvSpPr>
        <p:spPr/>
        <p:txBody>
          <a:bodyPr/>
          <a:lstStyle/>
          <a:p>
            <a:pPr>
              <a:defRPr/>
            </a:pPr>
            <a:fld id="{26C34B79-5528-486F-A153-A50B470C688B}" type="slidenum">
              <a:rPr lang="en-US" altLang="en-US" smtClean="0"/>
              <a:pPr>
                <a:defRPr/>
              </a:pPr>
              <a:t>13</a:t>
            </a:fld>
            <a:endParaRPr lang="en-US" altLang="en-US"/>
          </a:p>
        </p:txBody>
      </p:sp>
    </p:spTree>
    <p:extLst>
      <p:ext uri="{BB962C8B-B14F-4D97-AF65-F5344CB8AC3E}">
        <p14:creationId xmlns:p14="http://schemas.microsoft.com/office/powerpoint/2010/main" val="1750386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xmlns="" id="{BC927994-FEB0-406F-83A4-E252CC8B9C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a:extLst>
              <a:ext uri="{FF2B5EF4-FFF2-40B4-BE49-F238E27FC236}">
                <a16:creationId xmlns:a16="http://schemas.microsoft.com/office/drawing/2014/main" xmlns="" id="{09C9E3C0-30EA-4E1C-9A96-214295DE300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smtClean="0"/>
              <a:t>The next project was </a:t>
            </a:r>
            <a:r>
              <a:rPr lang="en-US" altLang="en-US" dirty="0"/>
              <a:t>to investigate the filter membrane for one of our competitors, MCI, which </a:t>
            </a:r>
            <a:r>
              <a:rPr lang="en-US" altLang="en-US" dirty="0" smtClean="0"/>
              <a:t>has a product called Star Cool that has</a:t>
            </a:r>
            <a:r>
              <a:rPr lang="en-US" altLang="en-US" baseline="0" dirty="0" smtClean="0"/>
              <a:t> the same purpose as </a:t>
            </a:r>
            <a:r>
              <a:rPr lang="en-US" altLang="en-US" baseline="0" dirty="0" err="1" smtClean="0"/>
              <a:t>XtendFRESH</a:t>
            </a:r>
            <a:endParaRPr lang="en-US" altLang="en-US" dirty="0"/>
          </a:p>
          <a:p>
            <a:pPr marL="171450" indent="-171450">
              <a:buFontTx/>
              <a:buChar char="•"/>
            </a:pPr>
            <a:r>
              <a:rPr lang="en-US" altLang="en-US" dirty="0"/>
              <a:t>The goal of this project was to compare </a:t>
            </a:r>
            <a:r>
              <a:rPr lang="en-US" altLang="en-US" dirty="0" smtClean="0"/>
              <a:t>the scrubbing rate of the </a:t>
            </a:r>
            <a:r>
              <a:rPr lang="en-US" altLang="en-US" dirty="0"/>
              <a:t>Star Cool membrane with the </a:t>
            </a:r>
            <a:r>
              <a:rPr lang="en-US" altLang="en-US" dirty="0" err="1"/>
              <a:t>XtendFRESH</a:t>
            </a:r>
            <a:r>
              <a:rPr lang="en-US" altLang="en-US" dirty="0"/>
              <a:t> filter, but unfortunately I didn’t get around to doing that</a:t>
            </a:r>
          </a:p>
          <a:p>
            <a:pPr marL="171450" indent="-171450">
              <a:buFontTx/>
              <a:buChar char="•"/>
            </a:pPr>
            <a:r>
              <a:rPr lang="en-US" altLang="en-US" dirty="0"/>
              <a:t>Initially we thought an apparatus could be built to test the scrubbing capacity, similar to the one aforementioned, but the design of the filter makes it more complicated so it would probably be easier to use the unit that’s in the back of TR-19 and running that</a:t>
            </a:r>
          </a:p>
          <a:p>
            <a:pPr marL="171450" indent="-171450">
              <a:buFontTx/>
              <a:buChar char="•"/>
            </a:pPr>
            <a:r>
              <a:rPr lang="en-US" altLang="en-US" dirty="0"/>
              <a:t>However, there was some preliminary testing done (not by me) with Star Cool, so those numbers could be useful in future testing</a:t>
            </a:r>
          </a:p>
          <a:p>
            <a:pPr marL="171450" indent="-171450">
              <a:buFontTx/>
              <a:buChar char="•"/>
            </a:pPr>
            <a:r>
              <a:rPr lang="en-US" altLang="en-US" dirty="0"/>
              <a:t>With the help of a lab tech (and Enso) we unassembled the filter and I did some research on cross flow filtration, which is how the membrane gets rid of CO2</a:t>
            </a:r>
          </a:p>
          <a:p>
            <a:pPr marL="171450" indent="-171450">
              <a:buFontTx/>
              <a:buChar char="•"/>
            </a:pPr>
            <a:endParaRPr lang="en-US" altLang="en-US" dirty="0"/>
          </a:p>
        </p:txBody>
      </p:sp>
      <p:sp>
        <p:nvSpPr>
          <p:cNvPr id="34820" name="Slide Number Placeholder 3">
            <a:extLst>
              <a:ext uri="{FF2B5EF4-FFF2-40B4-BE49-F238E27FC236}">
                <a16:creationId xmlns:a16="http://schemas.microsoft.com/office/drawing/2014/main" xmlns="" id="{249EE06C-2D73-46CA-8EA0-B411E2FB19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F6A3C4E-2310-491F-8895-26602FB42DB2}" type="slidenum">
              <a:rPr lang="en-US" altLang="en-US" smtClean="0">
                <a:latin typeface="Calibri" panose="020F0502020204030204" pitchFamily="34" charset="0"/>
              </a:rPr>
              <a:pPr/>
              <a:t>14</a:t>
            </a:fld>
            <a:endParaRPr lang="en-US" altLang="en-US">
              <a:latin typeface="Calibri" panose="020F0502020204030204" pitchFamily="34" charset="0"/>
            </a:endParaRPr>
          </a:p>
        </p:txBody>
      </p:sp>
    </p:spTree>
    <p:extLst>
      <p:ext uri="{BB962C8B-B14F-4D97-AF65-F5344CB8AC3E}">
        <p14:creationId xmlns:p14="http://schemas.microsoft.com/office/powerpoint/2010/main" val="2500164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xmlns="" id="{FF03CC87-D392-4F85-BEEA-7FA6325C09B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xmlns="" id="{BD79E3AB-CBE0-41D9-A3AA-8514085EBC0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smtClean="0"/>
              <a:t>This is how cross flow filtration works</a:t>
            </a:r>
          </a:p>
          <a:p>
            <a:pPr marL="171450" indent="-171450">
              <a:buFontTx/>
              <a:buChar char="•"/>
            </a:pPr>
            <a:r>
              <a:rPr lang="en-US" altLang="en-US" dirty="0" smtClean="0"/>
              <a:t>Essentially</a:t>
            </a:r>
            <a:r>
              <a:rPr lang="en-US" altLang="en-US" dirty="0"/>
              <a:t>, you have container air entering the filter, called the feed, and exiting through the top as </a:t>
            </a:r>
            <a:r>
              <a:rPr lang="en-US" altLang="en-US" dirty="0" err="1"/>
              <a:t>retentate</a:t>
            </a:r>
            <a:endParaRPr lang="en-US" altLang="en-US" dirty="0"/>
          </a:p>
          <a:p>
            <a:pPr marL="171450" indent="-171450">
              <a:buFontTx/>
              <a:buChar char="•"/>
            </a:pPr>
            <a:r>
              <a:rPr lang="en-US" altLang="en-US" dirty="0"/>
              <a:t>However, there is a vacuum that pulls the permeate, or the CO2, out of the filter, perpendicularly from the direction of the feed</a:t>
            </a:r>
          </a:p>
        </p:txBody>
      </p:sp>
      <p:sp>
        <p:nvSpPr>
          <p:cNvPr id="36868" name="Slide Number Placeholder 3">
            <a:extLst>
              <a:ext uri="{FF2B5EF4-FFF2-40B4-BE49-F238E27FC236}">
                <a16:creationId xmlns:a16="http://schemas.microsoft.com/office/drawing/2014/main" xmlns="" id="{49599A63-6E68-46FF-BE76-B6E60DB1387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AA1DB5F-2043-4A17-811F-233A270816F8}" type="slidenum">
              <a:rPr lang="en-US" altLang="en-US" smtClean="0">
                <a:latin typeface="Calibri" panose="020F0502020204030204" pitchFamily="34" charset="0"/>
              </a:rPr>
              <a:pPr/>
              <a:t>15</a:t>
            </a:fld>
            <a:endParaRPr lang="en-US" altLang="en-US">
              <a:latin typeface="Calibri" panose="020F0502020204030204" pitchFamily="34" charset="0"/>
            </a:endParaRPr>
          </a:p>
        </p:txBody>
      </p:sp>
    </p:spTree>
    <p:extLst>
      <p:ext uri="{BB962C8B-B14F-4D97-AF65-F5344CB8AC3E}">
        <p14:creationId xmlns:p14="http://schemas.microsoft.com/office/powerpoint/2010/main" val="3412377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xmlns="" id="{84FB8D60-7E43-47B2-BC16-3A926585536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xmlns="" id="{54745971-386E-468E-9F04-1C3FF7558AD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The Star Cool membrane uses a type of cross flow filtration called a cassette, where the air flows through these sandwiched sheets pictured here</a:t>
            </a:r>
          </a:p>
          <a:p>
            <a:pPr marL="171450" indent="-171450">
              <a:buFontTx/>
              <a:buChar char="•"/>
            </a:pPr>
            <a:r>
              <a:rPr lang="en-US" altLang="en-US"/>
              <a:t>The texture of these sheets causes the unwanted material, or the permeate, to get stuck in these screens, which is then vacuumed out from this hole</a:t>
            </a:r>
          </a:p>
        </p:txBody>
      </p:sp>
      <p:sp>
        <p:nvSpPr>
          <p:cNvPr id="38916" name="Slide Number Placeholder 3">
            <a:extLst>
              <a:ext uri="{FF2B5EF4-FFF2-40B4-BE49-F238E27FC236}">
                <a16:creationId xmlns:a16="http://schemas.microsoft.com/office/drawing/2014/main" xmlns="" id="{83DCE9C7-B404-43B9-AB78-5B4B1883E9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D3C4496-7DAF-4F1F-B8D6-6D8A58B62B2B}" type="slidenum">
              <a:rPr lang="en-US" altLang="en-US" smtClean="0">
                <a:latin typeface="Calibri" panose="020F0502020204030204" pitchFamily="34" charset="0"/>
              </a:rPr>
              <a:pPr/>
              <a:t>16</a:t>
            </a:fld>
            <a:endParaRPr lang="en-US" altLang="en-US">
              <a:latin typeface="Calibri" panose="020F0502020204030204" pitchFamily="34" charset="0"/>
            </a:endParaRPr>
          </a:p>
        </p:txBody>
      </p:sp>
    </p:spTree>
    <p:extLst>
      <p:ext uri="{BB962C8B-B14F-4D97-AF65-F5344CB8AC3E}">
        <p14:creationId xmlns:p14="http://schemas.microsoft.com/office/powerpoint/2010/main" val="3944105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xmlns="" id="{7D7F4769-DF82-41AA-8043-A2B1BC3A054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xmlns="" id="{429AFD37-FD63-4E03-9DD0-8E33052D610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The project that took the most amount of time was the panel glove gasket testing as shown here</a:t>
            </a:r>
          </a:p>
          <a:p>
            <a:pPr marL="171450" indent="-171450">
              <a:buFontTx/>
              <a:buChar char="•"/>
            </a:pPr>
            <a:r>
              <a:rPr lang="en-US" altLang="en-US"/>
              <a:t>I worked with Cyril to conduct some preliminary tests on a new gasket that would be installed with the XtendFRESH and fresh air panels to prevent air leakage</a:t>
            </a:r>
          </a:p>
          <a:p>
            <a:pPr marL="171450" indent="-171450">
              <a:buFontTx/>
              <a:buChar char="•"/>
            </a:pPr>
            <a:r>
              <a:rPr lang="en-US" altLang="en-US"/>
              <a:t>The goals of these tests were to determine pressure decay results, determine torque requirements, and evaluate compression set by doing a heat aging test and measuring the load over time </a:t>
            </a:r>
          </a:p>
        </p:txBody>
      </p:sp>
      <p:sp>
        <p:nvSpPr>
          <p:cNvPr id="40964" name="Slide Number Placeholder 3">
            <a:extLst>
              <a:ext uri="{FF2B5EF4-FFF2-40B4-BE49-F238E27FC236}">
                <a16:creationId xmlns:a16="http://schemas.microsoft.com/office/drawing/2014/main" xmlns="" id="{ED4F8245-7AEF-42E8-BB3F-6B098C30D37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023458-16A6-4CDA-923D-6B818225F16E}" type="slidenum">
              <a:rPr lang="en-US" altLang="en-US" smtClean="0">
                <a:latin typeface="Calibri" panose="020F0502020204030204" pitchFamily="34" charset="0"/>
              </a:rPr>
              <a:pPr/>
              <a:t>17</a:t>
            </a:fld>
            <a:endParaRPr lang="en-US" altLang="en-US">
              <a:latin typeface="Calibri" panose="020F0502020204030204" pitchFamily="34" charset="0"/>
            </a:endParaRPr>
          </a:p>
        </p:txBody>
      </p:sp>
    </p:spTree>
    <p:extLst>
      <p:ext uri="{BB962C8B-B14F-4D97-AF65-F5344CB8AC3E}">
        <p14:creationId xmlns:p14="http://schemas.microsoft.com/office/powerpoint/2010/main" val="2167490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xmlns="" id="{209BB30F-2A00-4126-9738-2CC0ABC0E7F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a:extLst>
              <a:ext uri="{FF2B5EF4-FFF2-40B4-BE49-F238E27FC236}">
                <a16:creationId xmlns:a16="http://schemas.microsoft.com/office/drawing/2014/main" xmlns="" id="{A98A7CA9-4750-4D23-8002-C7F120851BA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First we performed pressure decay tests on both panels when it was installed onto this chamber</a:t>
            </a:r>
          </a:p>
          <a:p>
            <a:pPr marL="628650" lvl="1" indent="-171450">
              <a:buFontTx/>
              <a:buChar char="•"/>
            </a:pPr>
            <a:r>
              <a:rPr lang="en-US" altLang="en-US"/>
              <a:t>For those of you unfamiliar, this involved injecting the chamber with air and timing how long it would take for the air inside to “leak” out</a:t>
            </a:r>
          </a:p>
          <a:p>
            <a:pPr marL="171450" indent="-171450">
              <a:buFontTx/>
              <a:buChar char="•"/>
            </a:pPr>
            <a:r>
              <a:rPr lang="en-US" altLang="en-US"/>
              <a:t>We timed how long it would take for the pressure inside to go from 2 to 1 inches of water</a:t>
            </a:r>
          </a:p>
          <a:p>
            <a:pPr marL="171450" indent="-171450">
              <a:buFontTx/>
              <a:buChar char="•"/>
            </a:pPr>
            <a:r>
              <a:rPr lang="en-US" altLang="en-US"/>
              <a:t>The test would be considered a pass if it took longer than 30 seconds</a:t>
            </a:r>
          </a:p>
        </p:txBody>
      </p:sp>
      <p:sp>
        <p:nvSpPr>
          <p:cNvPr id="43012" name="Slide Number Placeholder 3">
            <a:extLst>
              <a:ext uri="{FF2B5EF4-FFF2-40B4-BE49-F238E27FC236}">
                <a16:creationId xmlns:a16="http://schemas.microsoft.com/office/drawing/2014/main" xmlns="" id="{9AE8F5CB-0E1E-4A9C-AE02-C02CAADADC3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6845858-9264-483F-A73B-0CEE2F232183}" type="slidenum">
              <a:rPr lang="en-US" altLang="en-US" smtClean="0">
                <a:latin typeface="Calibri" panose="020F0502020204030204" pitchFamily="34" charset="0"/>
              </a:rPr>
              <a:pPr/>
              <a:t>18</a:t>
            </a:fld>
            <a:endParaRPr lang="en-US" altLang="en-US">
              <a:latin typeface="Calibri" panose="020F0502020204030204" pitchFamily="34" charset="0"/>
            </a:endParaRPr>
          </a:p>
        </p:txBody>
      </p:sp>
    </p:spTree>
    <p:extLst>
      <p:ext uri="{BB962C8B-B14F-4D97-AF65-F5344CB8AC3E}">
        <p14:creationId xmlns:p14="http://schemas.microsoft.com/office/powerpoint/2010/main" val="3581135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xmlns="" id="{DF70AA64-86E0-4515-AC9E-C4EC4F19184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a:extLst>
              <a:ext uri="{FF2B5EF4-FFF2-40B4-BE49-F238E27FC236}">
                <a16:creationId xmlns:a16="http://schemas.microsoft.com/office/drawing/2014/main" xmlns="" id="{6FC36E09-D303-4488-B6A2-892555C34A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When timing did not pass, which happened on multiple occasions, it required us to do some troubleshooting to minimize the leakage </a:t>
            </a:r>
          </a:p>
          <a:p>
            <a:pPr marL="171450" indent="-171450">
              <a:buFontTx/>
              <a:buChar char="•"/>
            </a:pPr>
            <a:r>
              <a:rPr lang="en-US" altLang="en-US" dirty="0"/>
              <a:t>As you can see here, we have bubbles that indicate that air was leaking from some of these locations</a:t>
            </a:r>
          </a:p>
          <a:p>
            <a:pPr marL="171450" indent="-171450">
              <a:buFontTx/>
              <a:buChar char="•"/>
            </a:pPr>
            <a:r>
              <a:rPr lang="en-US" altLang="en-US" dirty="0"/>
              <a:t>So we tightened the bolts by increasing the torque to </a:t>
            </a:r>
            <a:r>
              <a:rPr lang="en-US" altLang="en-US" dirty="0" smtClean="0"/>
              <a:t>140 </a:t>
            </a:r>
            <a:r>
              <a:rPr lang="en-US" altLang="en-US" dirty="0"/>
              <a:t>in </a:t>
            </a:r>
            <a:r>
              <a:rPr lang="en-US" altLang="en-US" dirty="0" err="1"/>
              <a:t>lb</a:t>
            </a:r>
            <a:endParaRPr lang="en-US" altLang="en-US" dirty="0"/>
          </a:p>
          <a:p>
            <a:pPr marL="171450" indent="-171450">
              <a:buFontTx/>
              <a:buChar char="•"/>
            </a:pPr>
            <a:r>
              <a:rPr lang="en-US" altLang="en-US" dirty="0"/>
              <a:t>Added Teflon tape to the bolts because we saw air bubbles</a:t>
            </a:r>
          </a:p>
          <a:p>
            <a:pPr marL="171450" indent="-171450">
              <a:buFontTx/>
              <a:buChar char="•"/>
            </a:pPr>
            <a:r>
              <a:rPr lang="en-US" altLang="en-US" dirty="0"/>
              <a:t>Removed silicon that was on the inside of the panel</a:t>
            </a:r>
          </a:p>
          <a:p>
            <a:pPr marL="171450" indent="-171450">
              <a:buFontTx/>
              <a:buChar char="•"/>
            </a:pPr>
            <a:r>
              <a:rPr lang="en-US" altLang="en-US" dirty="0"/>
              <a:t>And in one case, switched out the panel entirely</a:t>
            </a:r>
          </a:p>
          <a:p>
            <a:pPr marL="171450" indent="-171450">
              <a:buFontTx/>
              <a:buChar char="•"/>
            </a:pPr>
            <a:r>
              <a:rPr lang="en-US" altLang="en-US" dirty="0"/>
              <a:t>We also had to perform the testing in a different way (removing and reinstalling panel) to replicate installation variances, this meant more work and time but it’s truly necessary to obtain accurate results that would reflect those in the field</a:t>
            </a:r>
          </a:p>
          <a:p>
            <a:pPr marL="171450" indent="-171450">
              <a:buFontTx/>
              <a:buChar char="•"/>
            </a:pPr>
            <a:r>
              <a:rPr lang="en-US" altLang="en-US" dirty="0"/>
              <a:t>There was a lot of trial and error involved</a:t>
            </a:r>
          </a:p>
        </p:txBody>
      </p:sp>
      <p:sp>
        <p:nvSpPr>
          <p:cNvPr id="45060" name="Slide Number Placeholder 3">
            <a:extLst>
              <a:ext uri="{FF2B5EF4-FFF2-40B4-BE49-F238E27FC236}">
                <a16:creationId xmlns:a16="http://schemas.microsoft.com/office/drawing/2014/main" xmlns="" id="{AE5E72B9-AD8B-416C-89FC-56603F53A9A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24B5A0F-1AD4-4289-8B94-C8AACF07C77A}" type="slidenum">
              <a:rPr lang="en-US" altLang="en-US" smtClean="0">
                <a:latin typeface="Calibri" panose="020F0502020204030204" pitchFamily="34" charset="0"/>
              </a:rPr>
              <a:pPr/>
              <a:t>19</a:t>
            </a:fld>
            <a:endParaRPr lang="en-US" altLang="en-US">
              <a:latin typeface="Calibri" panose="020F0502020204030204" pitchFamily="34" charset="0"/>
            </a:endParaRPr>
          </a:p>
        </p:txBody>
      </p:sp>
    </p:spTree>
    <p:extLst>
      <p:ext uri="{BB962C8B-B14F-4D97-AF65-F5344CB8AC3E}">
        <p14:creationId xmlns:p14="http://schemas.microsoft.com/office/powerpoint/2010/main" val="3391553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xmlns="" id="{E2F8A426-044A-4943-960F-082A348C17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a:extLst>
              <a:ext uri="{FF2B5EF4-FFF2-40B4-BE49-F238E27FC236}">
                <a16:creationId xmlns:a16="http://schemas.microsoft.com/office/drawing/2014/main" xmlns="" id="{B249DCDC-665B-4C51-BFDA-C9CD5250656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I’m going over a little bit about myself, my goals and roles for this summer, the projects I worked on, some comments on my experience, and there will be time for questions at the end.</a:t>
            </a:r>
          </a:p>
        </p:txBody>
      </p:sp>
      <p:sp>
        <p:nvSpPr>
          <p:cNvPr id="12292" name="Slide Number Placeholder 3">
            <a:extLst>
              <a:ext uri="{FF2B5EF4-FFF2-40B4-BE49-F238E27FC236}">
                <a16:creationId xmlns:a16="http://schemas.microsoft.com/office/drawing/2014/main" xmlns="" id="{1981A662-CBA2-4E23-9237-64832888DE4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C28ABB-320D-459E-B848-B5B5F318A457}" type="slidenum">
              <a:rPr lang="en-US" altLang="en-US" smtClean="0">
                <a:latin typeface="Calibri" panose="020F0502020204030204" pitchFamily="34" charset="0"/>
              </a:rPr>
              <a:pPr/>
              <a:t>2</a:t>
            </a:fld>
            <a:endParaRPr lang="en-US" altLang="en-US">
              <a:latin typeface="Calibri" panose="020F0502020204030204" pitchFamily="34" charset="0"/>
            </a:endParaRPr>
          </a:p>
        </p:txBody>
      </p:sp>
    </p:spTree>
    <p:extLst>
      <p:ext uri="{BB962C8B-B14F-4D97-AF65-F5344CB8AC3E}">
        <p14:creationId xmlns:p14="http://schemas.microsoft.com/office/powerpoint/2010/main" val="2261264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xmlns="" id="{3FC966F4-1642-46C5-85B9-40709D8895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a:extLst>
              <a:ext uri="{FF2B5EF4-FFF2-40B4-BE49-F238E27FC236}">
                <a16:creationId xmlns:a16="http://schemas.microsoft.com/office/drawing/2014/main" xmlns="" id="{0AF2E725-F1A6-40CA-97CC-3E361145C9A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After doing the troubleshooting, we compiled our results and showed it to Rob and James Nash</a:t>
            </a:r>
          </a:p>
          <a:p>
            <a:pPr marL="171450" indent="-171450">
              <a:buFontTx/>
              <a:buChar char="•"/>
            </a:pPr>
            <a:r>
              <a:rPr lang="en-US" altLang="en-US"/>
              <a:t>We found that the gasket reduced the amount of leakage for both panels A LOT, as you can see we have times of almost an hour for the ABS panel</a:t>
            </a:r>
          </a:p>
          <a:p>
            <a:pPr marL="171450" indent="-171450">
              <a:buFontTx/>
              <a:buChar char="•"/>
            </a:pPr>
            <a:r>
              <a:rPr lang="en-US" altLang="en-US"/>
              <a:t>However, future testing may be required for more consistent measurements on the ABS panel</a:t>
            </a:r>
          </a:p>
          <a:p>
            <a:pPr marL="171450" indent="-171450">
              <a:buFontTx/>
              <a:buChar char="•"/>
            </a:pPr>
            <a:r>
              <a:rPr lang="en-US" altLang="en-US"/>
              <a:t>Whereas the ABS panel failed multiple times until the torque reached 140 in lb, we found that the times for the XtendFRESH panel were pretty consistent regardless of  the torque, and this is most likely due to the slightly different dimensions it has in comparison to the ABS panel</a:t>
            </a:r>
          </a:p>
        </p:txBody>
      </p:sp>
      <p:sp>
        <p:nvSpPr>
          <p:cNvPr id="47108" name="Slide Number Placeholder 3">
            <a:extLst>
              <a:ext uri="{FF2B5EF4-FFF2-40B4-BE49-F238E27FC236}">
                <a16:creationId xmlns:a16="http://schemas.microsoft.com/office/drawing/2014/main" xmlns="" id="{0772B7D2-522B-4141-9E56-6F7B91EC21E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1AFB149-69FA-4571-9D0C-89AC9637DC19}" type="slidenum">
              <a:rPr lang="en-US" altLang="en-US" smtClean="0">
                <a:latin typeface="Calibri" panose="020F0502020204030204" pitchFamily="34" charset="0"/>
              </a:rPr>
              <a:pPr/>
              <a:t>20</a:t>
            </a:fld>
            <a:endParaRPr lang="en-US" altLang="en-US">
              <a:latin typeface="Calibri" panose="020F0502020204030204" pitchFamily="34" charset="0"/>
            </a:endParaRPr>
          </a:p>
        </p:txBody>
      </p:sp>
    </p:spTree>
    <p:extLst>
      <p:ext uri="{BB962C8B-B14F-4D97-AF65-F5344CB8AC3E}">
        <p14:creationId xmlns:p14="http://schemas.microsoft.com/office/powerpoint/2010/main" val="384144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xmlns="" id="{901C3642-8BFE-48AA-B0AA-BC61E723A8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xmlns="" id="{4CD40135-C783-430E-96F9-6B2FAD8A54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a:t>After that we requested a heat aging test from the materials group, where they placed the gasket under 60 degrees Celsius, which is about 140 degrees fahrenheit</a:t>
            </a:r>
          </a:p>
          <a:p>
            <a:pPr marL="171450" indent="-171450">
              <a:buFontTx/>
              <a:buChar char="•"/>
            </a:pPr>
            <a:r>
              <a:rPr lang="en-US" altLang="en-US"/>
              <a:t>The purpose of this test was to rapidly age the gasket under a high temperature for a long period of time, 24 hours, and see if it caused any deformations</a:t>
            </a:r>
          </a:p>
        </p:txBody>
      </p:sp>
      <p:sp>
        <p:nvSpPr>
          <p:cNvPr id="49156" name="Slide Number Placeholder 3">
            <a:extLst>
              <a:ext uri="{FF2B5EF4-FFF2-40B4-BE49-F238E27FC236}">
                <a16:creationId xmlns:a16="http://schemas.microsoft.com/office/drawing/2014/main" xmlns="" id="{0FAEA077-8981-465E-B732-9A686888C34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C8A0C4E-30D6-4C1B-99D0-91A06F4472F2}" type="slidenum">
              <a:rPr lang="en-US" altLang="en-US" smtClean="0">
                <a:latin typeface="Calibri" panose="020F0502020204030204" pitchFamily="34" charset="0"/>
              </a:rPr>
              <a:pPr/>
              <a:t>21</a:t>
            </a:fld>
            <a:endParaRPr lang="en-US" altLang="en-US">
              <a:latin typeface="Calibri" panose="020F0502020204030204" pitchFamily="34" charset="0"/>
            </a:endParaRPr>
          </a:p>
        </p:txBody>
      </p:sp>
    </p:spTree>
    <p:extLst>
      <p:ext uri="{BB962C8B-B14F-4D97-AF65-F5344CB8AC3E}">
        <p14:creationId xmlns:p14="http://schemas.microsoft.com/office/powerpoint/2010/main" val="214859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xmlns="" id="{B50C8F82-F367-4082-9116-F44D58E732D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a:extLst>
              <a:ext uri="{FF2B5EF4-FFF2-40B4-BE49-F238E27FC236}">
                <a16:creationId xmlns:a16="http://schemas.microsoft.com/office/drawing/2014/main" xmlns="" id="{47EE579F-574E-4370-BE4D-49B0C2E97F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I used calipers to measure the height of these ridges before and after the heat aging</a:t>
            </a:r>
          </a:p>
          <a:p>
            <a:pPr marL="171450" indent="-171450">
              <a:buFontTx/>
              <a:buChar char="•"/>
            </a:pPr>
            <a:r>
              <a:rPr lang="en-US" altLang="en-US" dirty="0"/>
              <a:t>There was little signs of deformation, and the average change in height </a:t>
            </a:r>
            <a:r>
              <a:rPr lang="en-US" altLang="en-US" dirty="0" smtClean="0"/>
              <a:t>was plus </a:t>
            </a:r>
            <a:r>
              <a:rPr lang="en-US" altLang="en-US" dirty="0"/>
              <a:t>3 thousandths of an inch</a:t>
            </a:r>
          </a:p>
          <a:p>
            <a:pPr marL="171450" indent="-171450">
              <a:buFontTx/>
              <a:buChar char="•"/>
            </a:pPr>
            <a:r>
              <a:rPr lang="en-US" altLang="en-US" dirty="0"/>
              <a:t>One thing I will note is that it’s difficult to tell how accurate these measurements are because the material is elastic so it would move when I measured it, but regardless of whatever change in measurement there was, the average change is so miniscule that the error would be irrelevant</a:t>
            </a:r>
          </a:p>
        </p:txBody>
      </p:sp>
      <p:sp>
        <p:nvSpPr>
          <p:cNvPr id="51204" name="Slide Number Placeholder 3">
            <a:extLst>
              <a:ext uri="{FF2B5EF4-FFF2-40B4-BE49-F238E27FC236}">
                <a16:creationId xmlns:a16="http://schemas.microsoft.com/office/drawing/2014/main" xmlns="" id="{631C278F-888A-4275-B862-316A2710F46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ABB53F-992C-4874-B10E-F063355D987C}" type="slidenum">
              <a:rPr lang="en-US" altLang="en-US" smtClean="0">
                <a:latin typeface="Calibri" panose="020F0502020204030204" pitchFamily="34" charset="0"/>
              </a:rPr>
              <a:pPr/>
              <a:t>22</a:t>
            </a:fld>
            <a:endParaRPr lang="en-US" altLang="en-US">
              <a:latin typeface="Calibri" panose="020F0502020204030204" pitchFamily="34" charset="0"/>
            </a:endParaRPr>
          </a:p>
        </p:txBody>
      </p:sp>
    </p:spTree>
    <p:extLst>
      <p:ext uri="{BB962C8B-B14F-4D97-AF65-F5344CB8AC3E}">
        <p14:creationId xmlns:p14="http://schemas.microsoft.com/office/powerpoint/2010/main" val="3716115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xmlns="" id="{7EEE9D7D-DE90-47E6-B190-9DA3224D37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a:extLst>
              <a:ext uri="{FF2B5EF4-FFF2-40B4-BE49-F238E27FC236}">
                <a16:creationId xmlns:a16="http://schemas.microsoft.com/office/drawing/2014/main" xmlns="" id="{9EDC4F66-EDCA-4133-8D28-E0695D6E853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Finally, the last part of the gasket testing was doing a compression set test with a load over a long period of time</a:t>
            </a:r>
          </a:p>
          <a:p>
            <a:pPr marL="171450" indent="-171450">
              <a:buFontTx/>
              <a:buChar char="•"/>
            </a:pPr>
            <a:r>
              <a:rPr lang="en-US" altLang="en-US" dirty="0"/>
              <a:t>We installed </a:t>
            </a:r>
            <a:r>
              <a:rPr lang="en-US" altLang="en-US" dirty="0" err="1"/>
              <a:t>XtendFRESH</a:t>
            </a:r>
            <a:r>
              <a:rPr lang="en-US" altLang="en-US" dirty="0"/>
              <a:t> and fresh air panels with the gasket onto an old unit, initially torqued at 140 in </a:t>
            </a:r>
            <a:r>
              <a:rPr lang="en-US" altLang="en-US" dirty="0" err="1"/>
              <a:t>lb</a:t>
            </a:r>
            <a:endParaRPr lang="en-US" altLang="en-US" dirty="0"/>
          </a:p>
          <a:p>
            <a:pPr marL="171450" indent="-171450">
              <a:buFontTx/>
              <a:buChar char="•"/>
            </a:pPr>
            <a:r>
              <a:rPr lang="en-US" altLang="en-US" dirty="0" smtClean="0"/>
              <a:t>After </a:t>
            </a:r>
            <a:r>
              <a:rPr lang="en-US" altLang="en-US" dirty="0"/>
              <a:t>3 weeks we found that the bolts on the fresh air panel were at 125-230 in </a:t>
            </a:r>
            <a:r>
              <a:rPr lang="en-US" altLang="en-US" dirty="0" err="1"/>
              <a:t>lb</a:t>
            </a:r>
            <a:r>
              <a:rPr lang="en-US" altLang="en-US" dirty="0"/>
              <a:t> and for the </a:t>
            </a:r>
            <a:r>
              <a:rPr lang="en-US" altLang="en-US" dirty="0" err="1"/>
              <a:t>XtendFRESH</a:t>
            </a:r>
            <a:r>
              <a:rPr lang="en-US" altLang="en-US" dirty="0"/>
              <a:t> panel they ranged from 135 to 140 in </a:t>
            </a:r>
            <a:r>
              <a:rPr lang="en-US" altLang="en-US" dirty="0" err="1" smtClean="0"/>
              <a:t>lb</a:t>
            </a:r>
            <a:endParaRPr lang="en-US" altLang="en-US" dirty="0" smtClean="0"/>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smtClean="0"/>
              <a:t>Difference in change could be due to height embossment differences between the 2 panels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altLang="en-US" dirty="0" smtClean="0"/>
              <a:t>Torque</a:t>
            </a:r>
            <a:r>
              <a:rPr lang="en-US" altLang="en-US" baseline="0" dirty="0" smtClean="0"/>
              <a:t> relaxation is a lot less than the previous gasket that was being used</a:t>
            </a:r>
            <a:endParaRPr lang="en-US" altLang="en-US" dirty="0" smtClean="0"/>
          </a:p>
        </p:txBody>
      </p:sp>
      <p:sp>
        <p:nvSpPr>
          <p:cNvPr id="53252" name="Slide Number Placeholder 3">
            <a:extLst>
              <a:ext uri="{FF2B5EF4-FFF2-40B4-BE49-F238E27FC236}">
                <a16:creationId xmlns:a16="http://schemas.microsoft.com/office/drawing/2014/main" xmlns="" id="{7E80D343-EDC0-4626-9D3C-8BBCC042A6D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26524E-0261-4BFB-9824-26AE4AC6A7CE}" type="slidenum">
              <a:rPr lang="en-US" altLang="en-US" smtClean="0">
                <a:latin typeface="Calibri" panose="020F0502020204030204" pitchFamily="34" charset="0"/>
              </a:rPr>
              <a:pPr/>
              <a:t>23</a:t>
            </a:fld>
            <a:endParaRPr lang="en-US" altLang="en-US">
              <a:latin typeface="Calibri" panose="020F0502020204030204" pitchFamily="34" charset="0"/>
            </a:endParaRPr>
          </a:p>
        </p:txBody>
      </p:sp>
    </p:spTree>
    <p:extLst>
      <p:ext uri="{BB962C8B-B14F-4D97-AF65-F5344CB8AC3E}">
        <p14:creationId xmlns:p14="http://schemas.microsoft.com/office/powerpoint/2010/main" val="413565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xmlns="" id="{E63EF5BA-4B2C-4571-BE7E-2CE071D95DC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a:extLst>
              <a:ext uri="{FF2B5EF4-FFF2-40B4-BE49-F238E27FC236}">
                <a16:creationId xmlns:a16="http://schemas.microsoft.com/office/drawing/2014/main" xmlns="" id="{745BD57A-E5B4-4A24-9C65-C976CCB669F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I’m from Flushing, New York and I’m currently a junior at Stony Brook </a:t>
            </a:r>
            <a:r>
              <a:rPr lang="en-US" altLang="en-US" dirty="0" smtClean="0"/>
              <a:t>University studying mechanical engineering </a:t>
            </a:r>
            <a:r>
              <a:rPr lang="en-US" altLang="en-US" dirty="0"/>
              <a:t>but this fall I’ll be studying abroad in South Korea. My advisor was </a:t>
            </a:r>
            <a:r>
              <a:rPr lang="en-US" altLang="en-US" dirty="0" smtClean="0"/>
              <a:t>Rob</a:t>
            </a:r>
            <a:r>
              <a:rPr lang="en-US" altLang="en-US" baseline="0" dirty="0" smtClean="0"/>
              <a:t> Spearing</a:t>
            </a:r>
            <a:endParaRPr lang="en-US" altLang="en-US" dirty="0"/>
          </a:p>
        </p:txBody>
      </p:sp>
      <p:sp>
        <p:nvSpPr>
          <p:cNvPr id="14340" name="Slide Number Placeholder 3">
            <a:extLst>
              <a:ext uri="{FF2B5EF4-FFF2-40B4-BE49-F238E27FC236}">
                <a16:creationId xmlns:a16="http://schemas.microsoft.com/office/drawing/2014/main" xmlns="" id="{DFC9BDC9-EBB7-4283-B916-E3887490BFC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78086DC-17D7-4F6E-8646-8B5CB7EB7F45}" type="slidenum">
              <a:rPr lang="en-US" altLang="en-US" smtClean="0">
                <a:latin typeface="Calibri" panose="020F0502020204030204" pitchFamily="34" charset="0"/>
              </a:rPr>
              <a:pPr/>
              <a:t>3</a:t>
            </a:fld>
            <a:endParaRPr lang="en-US" altLang="en-US">
              <a:latin typeface="Calibri" panose="020F0502020204030204" pitchFamily="34" charset="0"/>
            </a:endParaRPr>
          </a:p>
        </p:txBody>
      </p:sp>
    </p:spTree>
    <p:extLst>
      <p:ext uri="{BB962C8B-B14F-4D97-AF65-F5344CB8AC3E}">
        <p14:creationId xmlns:p14="http://schemas.microsoft.com/office/powerpoint/2010/main" val="445609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xmlns="" id="{288A733B-16E8-417D-8ADD-05A83AEFBB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a:extLst>
              <a:ext uri="{FF2B5EF4-FFF2-40B4-BE49-F238E27FC236}">
                <a16:creationId xmlns:a16="http://schemas.microsoft.com/office/drawing/2014/main" xmlns="" id="{49450F96-833D-4E66-9DBC-66B6A1AFB67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My first personal objective for this summer was to learn how to design, prepare, and conduct tests by actually doing them in the lab in addition to observing someone else do it</a:t>
            </a:r>
          </a:p>
          <a:p>
            <a:pPr marL="171450" indent="-171450">
              <a:buFontTx/>
              <a:buChar char="•"/>
            </a:pPr>
            <a:r>
              <a:rPr lang="en-US" altLang="en-US" dirty="0" smtClean="0"/>
              <a:t>My</a:t>
            </a:r>
            <a:r>
              <a:rPr lang="en-US" altLang="en-US" baseline="0" dirty="0" smtClean="0"/>
              <a:t> second objective was </a:t>
            </a:r>
            <a:r>
              <a:rPr lang="en-US" altLang="en-US" dirty="0" smtClean="0"/>
              <a:t>to </a:t>
            </a:r>
            <a:r>
              <a:rPr lang="en-US" altLang="en-US" dirty="0"/>
              <a:t>follow up and interpret the results/data from tests and properly document these findings; which in this case was in the form of a test assignment</a:t>
            </a:r>
          </a:p>
          <a:p>
            <a:pPr marL="171450" indent="-171450">
              <a:buFontTx/>
              <a:buChar char="•"/>
            </a:pPr>
            <a:r>
              <a:rPr lang="en-US" altLang="en-US" dirty="0"/>
              <a:t>Finally, I wanted to apply skills I’d learn here at Carrier and skills from school in order to problem solve and think analytically</a:t>
            </a:r>
          </a:p>
        </p:txBody>
      </p:sp>
      <p:sp>
        <p:nvSpPr>
          <p:cNvPr id="16388" name="Slide Number Placeholder 3">
            <a:extLst>
              <a:ext uri="{FF2B5EF4-FFF2-40B4-BE49-F238E27FC236}">
                <a16:creationId xmlns:a16="http://schemas.microsoft.com/office/drawing/2014/main" xmlns="" id="{69F00759-41FF-4187-9E06-0D8F44F1028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C0E7606-4919-4706-86AA-AB8B363DE1EF}" type="slidenum">
              <a:rPr lang="en-US" altLang="en-US" smtClean="0">
                <a:latin typeface="Calibri" panose="020F0502020204030204" pitchFamily="34" charset="0"/>
              </a:rPr>
              <a:pPr/>
              <a:t>4</a:t>
            </a:fld>
            <a:endParaRPr lang="en-US" altLang="en-US">
              <a:latin typeface="Calibri" panose="020F0502020204030204" pitchFamily="34" charset="0"/>
            </a:endParaRPr>
          </a:p>
        </p:txBody>
      </p:sp>
    </p:spTree>
    <p:extLst>
      <p:ext uri="{BB962C8B-B14F-4D97-AF65-F5344CB8AC3E}">
        <p14:creationId xmlns:p14="http://schemas.microsoft.com/office/powerpoint/2010/main" val="285314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xmlns="" id="{68C1E4F9-0AA4-4E95-8D2A-45788F90C9C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Notes Placeholder 2">
            <a:extLst>
              <a:ext uri="{FF2B5EF4-FFF2-40B4-BE49-F238E27FC236}">
                <a16:creationId xmlns:a16="http://schemas.microsoft.com/office/drawing/2014/main" xmlns="" id="{6A99780C-11A0-441D-99EC-1CEEA91BAB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dirty="0"/>
              <a:t>This summer I primarily worked on </a:t>
            </a:r>
            <a:r>
              <a:rPr lang="en-US" altLang="en-US" dirty="0" err="1"/>
              <a:t>XtendFRESH</a:t>
            </a:r>
            <a:r>
              <a:rPr lang="en-US" altLang="en-US" dirty="0"/>
              <a:t>-related projects.</a:t>
            </a:r>
          </a:p>
          <a:p>
            <a:r>
              <a:rPr lang="en-US" altLang="en-US" dirty="0"/>
              <a:t>A couple of these I worked alongside </a:t>
            </a:r>
            <a:r>
              <a:rPr lang="en-US" altLang="en-US" dirty="0" smtClean="0"/>
              <a:t>engineers, so my</a:t>
            </a:r>
            <a:r>
              <a:rPr lang="en-US" altLang="en-US" baseline="0" dirty="0" smtClean="0"/>
              <a:t> involvement was </a:t>
            </a:r>
            <a:r>
              <a:rPr lang="en-US" altLang="en-US" baseline="0" dirty="0" err="1" smtClean="0"/>
              <a:t>kinda</a:t>
            </a:r>
            <a:r>
              <a:rPr lang="en-US" altLang="en-US" baseline="0" dirty="0" smtClean="0"/>
              <a:t> limited</a:t>
            </a:r>
            <a:endParaRPr lang="en-US" altLang="en-US" dirty="0"/>
          </a:p>
          <a:p>
            <a:r>
              <a:rPr lang="en-US" altLang="en-US" dirty="0"/>
              <a:t>A lot of them are still in progress but </a:t>
            </a:r>
            <a:r>
              <a:rPr lang="en-US" altLang="en-US" dirty="0" smtClean="0"/>
              <a:t>have notes on future steps</a:t>
            </a:r>
            <a:endParaRPr lang="en-US" altLang="en-US" dirty="0"/>
          </a:p>
        </p:txBody>
      </p:sp>
      <p:sp>
        <p:nvSpPr>
          <p:cNvPr id="18436" name="Slide Number Placeholder 3">
            <a:extLst>
              <a:ext uri="{FF2B5EF4-FFF2-40B4-BE49-F238E27FC236}">
                <a16:creationId xmlns:a16="http://schemas.microsoft.com/office/drawing/2014/main" xmlns="" id="{EEBA1DF8-9713-4DCE-BE92-F0274CA6FF1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5F2B981-5B0C-442C-86E7-35055133A942}" type="slidenum">
              <a:rPr lang="en-US" altLang="en-US" smtClean="0">
                <a:latin typeface="Calibri" panose="020F0502020204030204" pitchFamily="34" charset="0"/>
              </a:rPr>
              <a:pPr/>
              <a:t>5</a:t>
            </a:fld>
            <a:endParaRPr lang="en-US" altLang="en-US">
              <a:latin typeface="Calibri" panose="020F0502020204030204" pitchFamily="34" charset="0"/>
            </a:endParaRPr>
          </a:p>
        </p:txBody>
      </p:sp>
    </p:spTree>
    <p:extLst>
      <p:ext uri="{BB962C8B-B14F-4D97-AF65-F5344CB8AC3E}">
        <p14:creationId xmlns:p14="http://schemas.microsoft.com/office/powerpoint/2010/main" val="3212985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xmlns="" id="{9469F70B-2DA9-421E-8261-ED396C9296D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a:extLst>
              <a:ext uri="{FF2B5EF4-FFF2-40B4-BE49-F238E27FC236}">
                <a16:creationId xmlns:a16="http://schemas.microsoft.com/office/drawing/2014/main" xmlns="" id="{EDD5686F-5DFB-4506-8FCC-A4E8774A4C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The first project I worked on was </a:t>
            </a:r>
            <a:r>
              <a:rPr lang="en-US" altLang="en-US" dirty="0" smtClean="0"/>
              <a:t>assisting</a:t>
            </a:r>
            <a:r>
              <a:rPr lang="en-US" altLang="en-US" baseline="0" dirty="0" smtClean="0"/>
              <a:t> Chip with the N2 purge port sizing tests</a:t>
            </a:r>
            <a:endParaRPr lang="en-US" altLang="en-US" dirty="0"/>
          </a:p>
          <a:p>
            <a:pPr marL="171450" indent="-171450">
              <a:buFontTx/>
              <a:buChar char="•"/>
            </a:pPr>
            <a:r>
              <a:rPr lang="en-US" altLang="en-US" dirty="0"/>
              <a:t>For this one, a nitrogen purge test was performed on 10 foot containers with various sized ports installed</a:t>
            </a:r>
          </a:p>
          <a:p>
            <a:pPr marL="171450" indent="-171450">
              <a:buFontTx/>
              <a:buChar char="•"/>
            </a:pPr>
            <a:r>
              <a:rPr lang="en-US" altLang="en-US" dirty="0"/>
              <a:t>The objective of this test was to figure out if type of venting, whether it be a valve, port, or vent, had an effect on the rate at which the nitrogen could bring down the oxygen level because the different sized port is a different means of pressure relief</a:t>
            </a:r>
          </a:p>
          <a:p>
            <a:pPr marL="171450" indent="-171450">
              <a:buFontTx/>
              <a:buChar char="•"/>
            </a:pPr>
            <a:r>
              <a:rPr lang="en-US" altLang="en-US" dirty="0"/>
              <a:t>Chip showed me how VISM worked, how to export the data, and guided me on how to analyze and graph the data from the tests and ensuring that all of the measurements taken matched in terms of time</a:t>
            </a:r>
          </a:p>
          <a:p>
            <a:pPr marL="171450" indent="-171450">
              <a:buFontTx/>
              <a:buChar char="•"/>
            </a:pPr>
            <a:r>
              <a:rPr lang="en-US" altLang="en-US" dirty="0"/>
              <a:t>Here in this picture is a screenshot of some of the data that was taken. We have time, pressure in inches of water, and N2 concentration</a:t>
            </a:r>
          </a:p>
        </p:txBody>
      </p:sp>
      <p:sp>
        <p:nvSpPr>
          <p:cNvPr id="20484" name="Slide Number Placeholder 3">
            <a:extLst>
              <a:ext uri="{FF2B5EF4-FFF2-40B4-BE49-F238E27FC236}">
                <a16:creationId xmlns:a16="http://schemas.microsoft.com/office/drawing/2014/main" xmlns="" id="{0AF389D0-BCEE-4BB4-B42E-E4606EBEAD0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4B301D4-5335-4E4A-9327-045906A2D0D4}" type="slidenum">
              <a:rPr lang="en-US" altLang="en-US" smtClean="0">
                <a:latin typeface="Calibri" panose="020F0502020204030204" pitchFamily="34" charset="0"/>
              </a:rPr>
              <a:pPr/>
              <a:t>6</a:t>
            </a:fld>
            <a:endParaRPr lang="en-US" altLang="en-US">
              <a:latin typeface="Calibri" panose="020F0502020204030204" pitchFamily="34" charset="0"/>
            </a:endParaRPr>
          </a:p>
        </p:txBody>
      </p:sp>
    </p:spTree>
    <p:extLst>
      <p:ext uri="{BB962C8B-B14F-4D97-AF65-F5344CB8AC3E}">
        <p14:creationId xmlns:p14="http://schemas.microsoft.com/office/powerpoint/2010/main" val="154607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xmlns="" id="{24F0BA3F-F044-48E9-9B53-FDA4D064CF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a:extLst>
              <a:ext uri="{FF2B5EF4-FFF2-40B4-BE49-F238E27FC236}">
                <a16:creationId xmlns:a16="http://schemas.microsoft.com/office/drawing/2014/main" xmlns="" id="{3ED26013-D4EC-43F6-8B8F-782A2BF97A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This is one of the graphs I made, </a:t>
            </a:r>
            <a:r>
              <a:rPr lang="en-US" altLang="en-US" dirty="0" smtClean="0"/>
              <a:t>corresponding to the 1.5” relief valve</a:t>
            </a:r>
          </a:p>
          <a:p>
            <a:pPr marL="171450" indent="-171450">
              <a:buFontTx/>
              <a:buChar char="•"/>
            </a:pPr>
            <a:r>
              <a:rPr lang="en-US" altLang="en-US" dirty="0" smtClean="0"/>
              <a:t>As </a:t>
            </a:r>
            <a:r>
              <a:rPr lang="en-US" altLang="en-US" dirty="0"/>
              <a:t>you can see the red represents the N2 leaving the bottle and entering the container to cause that drop in </a:t>
            </a:r>
            <a:r>
              <a:rPr lang="en-US" altLang="en-US" dirty="0" smtClean="0"/>
              <a:t>O2,</a:t>
            </a:r>
            <a:r>
              <a:rPr lang="en-US" altLang="en-US" baseline="0" dirty="0" smtClean="0"/>
              <a:t> represented in green</a:t>
            </a:r>
          </a:p>
          <a:p>
            <a:pPr marL="171450" indent="-171450">
              <a:buFontTx/>
              <a:buChar char="•"/>
            </a:pPr>
            <a:r>
              <a:rPr lang="en-US" altLang="en-US" dirty="0" smtClean="0"/>
              <a:t>It </a:t>
            </a:r>
            <a:r>
              <a:rPr lang="en-US" altLang="en-US" dirty="0"/>
              <a:t>was determined that the valve size or type of vent had little effect on the O2 </a:t>
            </a:r>
            <a:r>
              <a:rPr lang="en-US" altLang="en-US" dirty="0" err="1"/>
              <a:t>pulldown</a:t>
            </a:r>
            <a:r>
              <a:rPr lang="en-US" altLang="en-US" dirty="0"/>
              <a:t>, each method showed similar % changes in O2 per pound of N2 (~0.53%)</a:t>
            </a:r>
          </a:p>
          <a:p>
            <a:pPr marL="171450" indent="-171450">
              <a:buFontTx/>
              <a:buChar char="•"/>
            </a:pPr>
            <a:r>
              <a:rPr lang="en-US" altLang="en-US" dirty="0" smtClean="0"/>
              <a:t>However, further testing also</a:t>
            </a:r>
            <a:r>
              <a:rPr lang="en-US" altLang="en-US" baseline="0" dirty="0" smtClean="0"/>
              <a:t> showed that certain vents had an effect on the post-scrubbing O2 leak rate</a:t>
            </a:r>
            <a:endParaRPr lang="en-US" altLang="en-US" dirty="0"/>
          </a:p>
        </p:txBody>
      </p:sp>
      <p:sp>
        <p:nvSpPr>
          <p:cNvPr id="22532" name="Slide Number Placeholder 3">
            <a:extLst>
              <a:ext uri="{FF2B5EF4-FFF2-40B4-BE49-F238E27FC236}">
                <a16:creationId xmlns:a16="http://schemas.microsoft.com/office/drawing/2014/main" xmlns="" id="{D4294961-71D7-4708-B413-780F01328E1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CEFEA25-DDDA-494C-8B27-3667F2DE7166}" type="slidenum">
              <a:rPr lang="en-US" altLang="en-US" smtClean="0">
                <a:latin typeface="Calibri" panose="020F0502020204030204" pitchFamily="34" charset="0"/>
              </a:rPr>
              <a:pPr/>
              <a:t>7</a:t>
            </a:fld>
            <a:endParaRPr lang="en-US" altLang="en-US">
              <a:latin typeface="Calibri" panose="020F0502020204030204" pitchFamily="34" charset="0"/>
            </a:endParaRPr>
          </a:p>
        </p:txBody>
      </p:sp>
    </p:spTree>
    <p:extLst>
      <p:ext uri="{BB962C8B-B14F-4D97-AF65-F5344CB8AC3E}">
        <p14:creationId xmlns:p14="http://schemas.microsoft.com/office/powerpoint/2010/main" val="3529037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xmlns="" id="{9AAA5E26-F212-4B2D-AA78-77CD7FF576C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Notes Placeholder 2">
            <a:extLst>
              <a:ext uri="{FF2B5EF4-FFF2-40B4-BE49-F238E27FC236}">
                <a16:creationId xmlns:a16="http://schemas.microsoft.com/office/drawing/2014/main" xmlns="" id="{0948506C-6E9F-4240-9280-206EBE4879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The next project I worked on was assisting Farley in regenerating end of life </a:t>
            </a:r>
            <a:r>
              <a:rPr lang="en-US" altLang="en-US" dirty="0" err="1"/>
              <a:t>XtendFRESH</a:t>
            </a:r>
            <a:r>
              <a:rPr lang="en-US" altLang="en-US" dirty="0"/>
              <a:t> scrubber beds</a:t>
            </a:r>
          </a:p>
          <a:p>
            <a:pPr marL="171450" indent="-171450">
              <a:buFontTx/>
              <a:buChar char="•"/>
            </a:pPr>
            <a:r>
              <a:rPr lang="en-US" altLang="en-US" dirty="0"/>
              <a:t>The intention of this test was to see if it would be possible to return scrubbers back to their original scrubbing capacity using various methods</a:t>
            </a:r>
          </a:p>
          <a:p>
            <a:pPr marL="171450" indent="-171450">
              <a:buFontTx/>
              <a:buChar char="•"/>
            </a:pPr>
            <a:r>
              <a:rPr lang="en-US" altLang="en-US" dirty="0"/>
              <a:t>If it succeeded, it could be implemented in the factory as opposed to customers having to purchase entirely new beds</a:t>
            </a:r>
          </a:p>
          <a:p>
            <a:pPr marL="171450" indent="-171450">
              <a:buFontTx/>
              <a:buChar char="•"/>
            </a:pPr>
            <a:r>
              <a:rPr lang="en-US" altLang="en-US" dirty="0"/>
              <a:t>Using cartridges that were in the field for 3+ years, they were installed in units and the initial scrubbing capacity was calculated</a:t>
            </a:r>
          </a:p>
          <a:p>
            <a:pPr marL="171450" indent="-171450">
              <a:buFontTx/>
              <a:buChar char="•"/>
            </a:pPr>
            <a:r>
              <a:rPr lang="en-US" altLang="en-US" dirty="0"/>
              <a:t>Then we performed a N2 flush, using this apparatus, and a water flush test to see if it would remove CO2 particulate from the </a:t>
            </a:r>
            <a:r>
              <a:rPr lang="en-US" altLang="en-US" dirty="0" smtClean="0"/>
              <a:t>bed</a:t>
            </a:r>
          </a:p>
          <a:p>
            <a:pPr marL="171450" indent="-171450">
              <a:buFontTx/>
              <a:buChar char="•"/>
            </a:pPr>
            <a:r>
              <a:rPr lang="en-US" altLang="en-US" dirty="0" smtClean="0"/>
              <a:t>The duration</a:t>
            </a:r>
            <a:r>
              <a:rPr lang="en-US" altLang="en-US" baseline="0" dirty="0" smtClean="0"/>
              <a:t> of each test varied. For the N2 flush it was 1 to 3 hours and for the water test it was 30 minutes to an hour</a:t>
            </a:r>
            <a:endParaRPr lang="en-US" altLang="en-US" dirty="0"/>
          </a:p>
          <a:p>
            <a:pPr marL="171450" indent="-171450">
              <a:buFontTx/>
              <a:buChar char="•"/>
            </a:pPr>
            <a:r>
              <a:rPr lang="en-US" altLang="en-US" dirty="0"/>
              <a:t>Afterwards, it would be installed back into the unit and the scrubbing rate post-regeneration would be calculated</a:t>
            </a:r>
          </a:p>
        </p:txBody>
      </p:sp>
      <p:sp>
        <p:nvSpPr>
          <p:cNvPr id="24580" name="Slide Number Placeholder 3">
            <a:extLst>
              <a:ext uri="{FF2B5EF4-FFF2-40B4-BE49-F238E27FC236}">
                <a16:creationId xmlns:a16="http://schemas.microsoft.com/office/drawing/2014/main" xmlns="" id="{3761AA34-1B41-44CE-8273-F2102CCDCD2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E5BABDF8-919C-4F70-9A30-524B4F5EB530}" type="slidenum">
              <a:rPr lang="en-US" altLang="en-US" smtClean="0">
                <a:latin typeface="Calibri" panose="020F0502020204030204" pitchFamily="34" charset="0"/>
              </a:rPr>
              <a:pPr/>
              <a:t>8</a:t>
            </a:fld>
            <a:endParaRPr lang="en-US" altLang="en-US">
              <a:latin typeface="Calibri" panose="020F0502020204030204" pitchFamily="34" charset="0"/>
            </a:endParaRPr>
          </a:p>
        </p:txBody>
      </p:sp>
    </p:spTree>
    <p:extLst>
      <p:ext uri="{BB962C8B-B14F-4D97-AF65-F5344CB8AC3E}">
        <p14:creationId xmlns:p14="http://schemas.microsoft.com/office/powerpoint/2010/main" val="465699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xmlns="" id="{CC79BAEA-EB81-4FED-99E9-950B2A6593D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a:extLst>
              <a:ext uri="{FF2B5EF4-FFF2-40B4-BE49-F238E27FC236}">
                <a16:creationId xmlns:a16="http://schemas.microsoft.com/office/drawing/2014/main" xmlns="" id="{4D3066A0-8A61-43FE-A6E0-CB721B7F87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buFontTx/>
              <a:buChar char="•"/>
            </a:pPr>
            <a:r>
              <a:rPr lang="en-US" altLang="en-US" dirty="0"/>
              <a:t>For one of the tests, I calculated the new scrubbing rate after an N2 flush, which was found to be </a:t>
            </a:r>
            <a:r>
              <a:rPr lang="en-US" altLang="en-US" dirty="0" smtClean="0"/>
              <a:t>about 112 g/</a:t>
            </a:r>
            <a:r>
              <a:rPr lang="en-US" altLang="en-US" dirty="0" err="1" smtClean="0"/>
              <a:t>hr</a:t>
            </a:r>
            <a:r>
              <a:rPr lang="en-US" altLang="en-US" dirty="0" smtClean="0"/>
              <a:t>, up from 94 g/</a:t>
            </a:r>
            <a:r>
              <a:rPr lang="en-US" altLang="en-US" dirty="0" err="1" smtClean="0"/>
              <a:t>hr</a:t>
            </a:r>
            <a:endParaRPr lang="en-US" altLang="en-US" dirty="0" smtClean="0"/>
          </a:p>
          <a:p>
            <a:pPr marL="171450" indent="-171450">
              <a:buFontTx/>
              <a:buChar char="•"/>
            </a:pPr>
            <a:r>
              <a:rPr lang="en-US" altLang="en-US" dirty="0" smtClean="0"/>
              <a:t>Unfortunately</a:t>
            </a:r>
            <a:r>
              <a:rPr lang="en-US" altLang="en-US" dirty="0"/>
              <a:t>, I couldn’t continue crunching numbers for this project because at this point I was dealing with IT issues and did not have email for a while</a:t>
            </a:r>
          </a:p>
          <a:p>
            <a:pPr marL="171450" indent="-171450">
              <a:buFontTx/>
              <a:buChar char="•"/>
            </a:pPr>
            <a:r>
              <a:rPr lang="en-US" altLang="en-US" dirty="0" smtClean="0"/>
              <a:t>The </a:t>
            </a:r>
            <a:r>
              <a:rPr lang="en-US" altLang="en-US" dirty="0"/>
              <a:t>scrubbing rate post-regeneration for both N2 and water flush did </a:t>
            </a:r>
            <a:r>
              <a:rPr lang="en-US" altLang="en-US" dirty="0" smtClean="0"/>
              <a:t>increase by</a:t>
            </a:r>
            <a:r>
              <a:rPr lang="en-US" altLang="en-US" baseline="0" dirty="0" smtClean="0"/>
              <a:t> 10-20%</a:t>
            </a:r>
            <a:r>
              <a:rPr lang="en-US" altLang="en-US" dirty="0" smtClean="0"/>
              <a:t>, </a:t>
            </a:r>
            <a:r>
              <a:rPr lang="en-US" altLang="en-US" dirty="0"/>
              <a:t>but it wasn’t effective enough to justify further testing</a:t>
            </a:r>
          </a:p>
        </p:txBody>
      </p:sp>
      <p:sp>
        <p:nvSpPr>
          <p:cNvPr id="26628" name="Slide Number Placeholder 3">
            <a:extLst>
              <a:ext uri="{FF2B5EF4-FFF2-40B4-BE49-F238E27FC236}">
                <a16:creationId xmlns:a16="http://schemas.microsoft.com/office/drawing/2014/main" xmlns="" id="{B3F60B97-0D93-43FB-8678-AB6256C9A83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E630905-46F1-4B30-99C4-291838612A79}" type="slidenum">
              <a:rPr lang="en-US" altLang="en-US" smtClean="0">
                <a:latin typeface="Calibri" panose="020F0502020204030204" pitchFamily="34" charset="0"/>
              </a:rPr>
              <a:pPr/>
              <a:t>9</a:t>
            </a:fld>
            <a:endParaRPr lang="en-US" altLang="en-US">
              <a:latin typeface="Calibri" panose="020F0502020204030204" pitchFamily="34" charset="0"/>
            </a:endParaRPr>
          </a:p>
        </p:txBody>
      </p:sp>
    </p:spTree>
    <p:extLst>
      <p:ext uri="{BB962C8B-B14F-4D97-AF65-F5344CB8AC3E}">
        <p14:creationId xmlns:p14="http://schemas.microsoft.com/office/powerpoint/2010/main" val="1350105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LOGO">
            <a:extLst>
              <a:ext uri="{FF2B5EF4-FFF2-40B4-BE49-F238E27FC236}">
                <a16:creationId xmlns:a16="http://schemas.microsoft.com/office/drawing/2014/main" xmlns="" id="{E3381FBE-C1D0-481F-8999-D7BAA370F081}"/>
              </a:ext>
            </a:extLst>
          </p:cNvPr>
          <p:cNvGrpSpPr>
            <a:grpSpLocks noChangeAspect="1"/>
          </p:cNvGrpSpPr>
          <p:nvPr userDrawn="1"/>
        </p:nvGrpSpPr>
        <p:grpSpPr bwMode="auto">
          <a:xfrm>
            <a:off x="2171700" y="838200"/>
            <a:ext cx="4800600" cy="1622425"/>
            <a:chOff x="432" y="961"/>
            <a:chExt cx="1701" cy="575"/>
          </a:xfrm>
        </p:grpSpPr>
        <p:sp>
          <p:nvSpPr>
            <p:cNvPr id="5" name="Freeform 9">
              <a:extLst>
                <a:ext uri="{FF2B5EF4-FFF2-40B4-BE49-F238E27FC236}">
                  <a16:creationId xmlns:a16="http://schemas.microsoft.com/office/drawing/2014/main" xmlns="" id="{82FEE966-A152-4DE1-A65D-0C26253106DC}"/>
                </a:ext>
              </a:extLst>
            </p:cNvPr>
            <p:cNvSpPr>
              <a:spLocks noEditPoints="1"/>
            </p:cNvSpPr>
            <p:nvPr/>
          </p:nvSpPr>
          <p:spPr bwMode="auto">
            <a:xfrm>
              <a:off x="432" y="961"/>
              <a:ext cx="1695" cy="403"/>
            </a:xfrm>
            <a:custGeom>
              <a:avLst/>
              <a:gdLst>
                <a:gd name="T0" fmla="*/ 173 w 3389"/>
                <a:gd name="T1" fmla="*/ 34 h 807"/>
                <a:gd name="T2" fmla="*/ 159 w 3389"/>
                <a:gd name="T3" fmla="*/ 41 h 807"/>
                <a:gd name="T4" fmla="*/ 137 w 3389"/>
                <a:gd name="T5" fmla="*/ 41 h 807"/>
                <a:gd name="T6" fmla="*/ 194 w 3389"/>
                <a:gd name="T7" fmla="*/ 34 h 807"/>
                <a:gd name="T8" fmla="*/ 81 w 3389"/>
                <a:gd name="T9" fmla="*/ 34 h 807"/>
                <a:gd name="T10" fmla="*/ 197 w 3389"/>
                <a:gd name="T11" fmla="*/ 31 h 807"/>
                <a:gd name="T12" fmla="*/ 194 w 3389"/>
                <a:gd name="T13" fmla="*/ 42 h 807"/>
                <a:gd name="T14" fmla="*/ 192 w 3389"/>
                <a:gd name="T15" fmla="*/ 46 h 807"/>
                <a:gd name="T16" fmla="*/ 158 w 3389"/>
                <a:gd name="T17" fmla="*/ 30 h 807"/>
                <a:gd name="T18" fmla="*/ 158 w 3389"/>
                <a:gd name="T19" fmla="*/ 46 h 807"/>
                <a:gd name="T20" fmla="*/ 158 w 3389"/>
                <a:gd name="T21" fmla="*/ 30 h 807"/>
                <a:gd name="T22" fmla="*/ 138 w 3389"/>
                <a:gd name="T23" fmla="*/ 46 h 807"/>
                <a:gd name="T24" fmla="*/ 135 w 3389"/>
                <a:gd name="T25" fmla="*/ 30 h 807"/>
                <a:gd name="T26" fmla="*/ 122 w 3389"/>
                <a:gd name="T27" fmla="*/ 34 h 807"/>
                <a:gd name="T28" fmla="*/ 124 w 3389"/>
                <a:gd name="T29" fmla="*/ 30 h 807"/>
                <a:gd name="T30" fmla="*/ 94 w 3389"/>
                <a:gd name="T31" fmla="*/ 33 h 807"/>
                <a:gd name="T32" fmla="*/ 94 w 3389"/>
                <a:gd name="T33" fmla="*/ 42 h 807"/>
                <a:gd name="T34" fmla="*/ 95 w 3389"/>
                <a:gd name="T35" fmla="*/ 46 h 807"/>
                <a:gd name="T36" fmla="*/ 92 w 3389"/>
                <a:gd name="T37" fmla="*/ 30 h 807"/>
                <a:gd name="T38" fmla="*/ 79 w 3389"/>
                <a:gd name="T39" fmla="*/ 42 h 807"/>
                <a:gd name="T40" fmla="*/ 84 w 3389"/>
                <a:gd name="T41" fmla="*/ 44 h 807"/>
                <a:gd name="T42" fmla="*/ 75 w 3389"/>
                <a:gd name="T43" fmla="*/ 32 h 807"/>
                <a:gd name="T44" fmla="*/ 208 w 3389"/>
                <a:gd name="T45" fmla="*/ 35 h 807"/>
                <a:gd name="T46" fmla="*/ 205 w 3389"/>
                <a:gd name="T47" fmla="*/ 34 h 807"/>
                <a:gd name="T48" fmla="*/ 211 w 3389"/>
                <a:gd name="T49" fmla="*/ 44 h 807"/>
                <a:gd name="T50" fmla="*/ 205 w 3389"/>
                <a:gd name="T51" fmla="*/ 41 h 807"/>
                <a:gd name="T52" fmla="*/ 207 w 3389"/>
                <a:gd name="T53" fmla="*/ 40 h 807"/>
                <a:gd name="T54" fmla="*/ 206 w 3389"/>
                <a:gd name="T55" fmla="*/ 30 h 807"/>
                <a:gd name="T56" fmla="*/ 176 w 3389"/>
                <a:gd name="T57" fmla="*/ 49 h 807"/>
                <a:gd name="T58" fmla="*/ 171 w 3389"/>
                <a:gd name="T59" fmla="*/ 46 h 807"/>
                <a:gd name="T60" fmla="*/ 171 w 3389"/>
                <a:gd name="T61" fmla="*/ 44 h 807"/>
                <a:gd name="T62" fmla="*/ 180 w 3389"/>
                <a:gd name="T63" fmla="*/ 25 h 807"/>
                <a:gd name="T64" fmla="*/ 112 w 3389"/>
                <a:gd name="T65" fmla="*/ 31 h 807"/>
                <a:gd name="T66" fmla="*/ 113 w 3389"/>
                <a:gd name="T67" fmla="*/ 45 h 807"/>
                <a:gd name="T68" fmla="*/ 75 w 3389"/>
                <a:gd name="T69" fmla="*/ 25 h 807"/>
                <a:gd name="T70" fmla="*/ 48 w 3389"/>
                <a:gd name="T71" fmla="*/ 19 h 807"/>
                <a:gd name="T72" fmla="*/ 114 w 3389"/>
                <a:gd name="T73" fmla="*/ 10 h 807"/>
                <a:gd name="T74" fmla="*/ 128 w 3389"/>
                <a:gd name="T75" fmla="*/ 10 h 807"/>
                <a:gd name="T76" fmla="*/ 129 w 3389"/>
                <a:gd name="T77" fmla="*/ 18 h 807"/>
                <a:gd name="T78" fmla="*/ 41 w 3389"/>
                <a:gd name="T79" fmla="*/ 7 h 807"/>
                <a:gd name="T80" fmla="*/ 120 w 3389"/>
                <a:gd name="T81" fmla="*/ 15 h 807"/>
                <a:gd name="T82" fmla="*/ 116 w 3389"/>
                <a:gd name="T83" fmla="*/ 16 h 807"/>
                <a:gd name="T84" fmla="*/ 110 w 3389"/>
                <a:gd name="T85" fmla="*/ 18 h 807"/>
                <a:gd name="T86" fmla="*/ 90 w 3389"/>
                <a:gd name="T87" fmla="*/ 9 h 807"/>
                <a:gd name="T88" fmla="*/ 79 w 3389"/>
                <a:gd name="T89" fmla="*/ 7 h 807"/>
                <a:gd name="T90" fmla="*/ 28 w 3389"/>
                <a:gd name="T91" fmla="*/ 15 h 807"/>
                <a:gd name="T92" fmla="*/ 108 w 3389"/>
                <a:gd name="T93" fmla="*/ 18 h 807"/>
                <a:gd name="T94" fmla="*/ 101 w 3389"/>
                <a:gd name="T95" fmla="*/ 2 h 807"/>
                <a:gd name="T96" fmla="*/ 76 w 3389"/>
                <a:gd name="T97" fmla="*/ 16 h 807"/>
                <a:gd name="T98" fmla="*/ 64 w 3389"/>
                <a:gd name="T99" fmla="*/ 19 h 807"/>
                <a:gd name="T100" fmla="*/ 130 w 3389"/>
                <a:gd name="T101" fmla="*/ 20 h 807"/>
                <a:gd name="T102" fmla="*/ 124 w 3389"/>
                <a:gd name="T103" fmla="*/ 7 h 807"/>
                <a:gd name="T104" fmla="*/ 27 w 3389"/>
                <a:gd name="T105" fmla="*/ 15 h 807"/>
                <a:gd name="T106" fmla="*/ 17 w 3389"/>
                <a:gd name="T107" fmla="*/ 29 h 807"/>
                <a:gd name="T108" fmla="*/ 48 w 3389"/>
                <a:gd name="T109" fmla="*/ 25 h 807"/>
                <a:gd name="T110" fmla="*/ 37 w 3389"/>
                <a:gd name="T111" fmla="*/ 38 h 807"/>
                <a:gd name="T112" fmla="*/ 22 w 3389"/>
                <a:gd name="T113" fmla="*/ 47 h 807"/>
                <a:gd name="T114" fmla="*/ 6 w 3389"/>
                <a:gd name="T115" fmla="*/ 39 h 807"/>
                <a:gd name="T116" fmla="*/ 0 w 3389"/>
                <a:gd name="T117" fmla="*/ 24 h 807"/>
                <a:gd name="T118" fmla="*/ 15 w 3389"/>
                <a:gd name="T119" fmla="*/ 17 h 807"/>
                <a:gd name="T120" fmla="*/ 20 w 3389"/>
                <a:gd name="T121" fmla="*/ 0 h 8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3389" h="807">
                  <a:moveTo>
                    <a:pt x="2737" y="538"/>
                  </a:moveTo>
                  <a:lnTo>
                    <a:pt x="2731" y="539"/>
                  </a:lnTo>
                  <a:lnTo>
                    <a:pt x="2725" y="542"/>
                  </a:lnTo>
                  <a:lnTo>
                    <a:pt x="2722" y="548"/>
                  </a:lnTo>
                  <a:lnTo>
                    <a:pt x="2721" y="556"/>
                  </a:lnTo>
                  <a:lnTo>
                    <a:pt x="2721" y="657"/>
                  </a:lnTo>
                  <a:lnTo>
                    <a:pt x="2722" y="664"/>
                  </a:lnTo>
                  <a:lnTo>
                    <a:pt x="2726" y="671"/>
                  </a:lnTo>
                  <a:lnTo>
                    <a:pt x="2731" y="674"/>
                  </a:lnTo>
                  <a:lnTo>
                    <a:pt x="2737" y="675"/>
                  </a:lnTo>
                  <a:lnTo>
                    <a:pt x="2743" y="674"/>
                  </a:lnTo>
                  <a:lnTo>
                    <a:pt x="2748" y="671"/>
                  </a:lnTo>
                  <a:lnTo>
                    <a:pt x="2752" y="665"/>
                  </a:lnTo>
                  <a:lnTo>
                    <a:pt x="2753" y="657"/>
                  </a:lnTo>
                  <a:lnTo>
                    <a:pt x="2753" y="555"/>
                  </a:lnTo>
                  <a:lnTo>
                    <a:pt x="2752" y="548"/>
                  </a:lnTo>
                  <a:lnTo>
                    <a:pt x="2748" y="542"/>
                  </a:lnTo>
                  <a:lnTo>
                    <a:pt x="2743" y="539"/>
                  </a:lnTo>
                  <a:lnTo>
                    <a:pt x="2737" y="538"/>
                  </a:lnTo>
                  <a:close/>
                  <a:moveTo>
                    <a:pt x="2514" y="538"/>
                  </a:moveTo>
                  <a:lnTo>
                    <a:pt x="2504" y="540"/>
                  </a:lnTo>
                  <a:lnTo>
                    <a:pt x="2498" y="546"/>
                  </a:lnTo>
                  <a:lnTo>
                    <a:pt x="2496" y="554"/>
                  </a:lnTo>
                  <a:lnTo>
                    <a:pt x="2496" y="670"/>
                  </a:lnTo>
                  <a:lnTo>
                    <a:pt x="2498" y="678"/>
                  </a:lnTo>
                  <a:lnTo>
                    <a:pt x="2504" y="684"/>
                  </a:lnTo>
                  <a:lnTo>
                    <a:pt x="2514" y="686"/>
                  </a:lnTo>
                  <a:lnTo>
                    <a:pt x="2522" y="684"/>
                  </a:lnTo>
                  <a:lnTo>
                    <a:pt x="2528" y="679"/>
                  </a:lnTo>
                  <a:lnTo>
                    <a:pt x="2530" y="670"/>
                  </a:lnTo>
                  <a:lnTo>
                    <a:pt x="2530" y="555"/>
                  </a:lnTo>
                  <a:lnTo>
                    <a:pt x="2528" y="546"/>
                  </a:lnTo>
                  <a:lnTo>
                    <a:pt x="2522" y="540"/>
                  </a:lnTo>
                  <a:lnTo>
                    <a:pt x="2514" y="538"/>
                  </a:lnTo>
                  <a:close/>
                  <a:moveTo>
                    <a:pt x="2170" y="538"/>
                  </a:moveTo>
                  <a:lnTo>
                    <a:pt x="2160" y="540"/>
                  </a:lnTo>
                  <a:lnTo>
                    <a:pt x="2154" y="546"/>
                  </a:lnTo>
                  <a:lnTo>
                    <a:pt x="2152" y="554"/>
                  </a:lnTo>
                  <a:lnTo>
                    <a:pt x="2152" y="670"/>
                  </a:lnTo>
                  <a:lnTo>
                    <a:pt x="2154" y="678"/>
                  </a:lnTo>
                  <a:lnTo>
                    <a:pt x="2160" y="684"/>
                  </a:lnTo>
                  <a:lnTo>
                    <a:pt x="2170" y="686"/>
                  </a:lnTo>
                  <a:lnTo>
                    <a:pt x="2177" y="684"/>
                  </a:lnTo>
                  <a:lnTo>
                    <a:pt x="2184" y="679"/>
                  </a:lnTo>
                  <a:lnTo>
                    <a:pt x="2186" y="670"/>
                  </a:lnTo>
                  <a:lnTo>
                    <a:pt x="2186" y="555"/>
                  </a:lnTo>
                  <a:lnTo>
                    <a:pt x="2184" y="546"/>
                  </a:lnTo>
                  <a:lnTo>
                    <a:pt x="2177" y="540"/>
                  </a:lnTo>
                  <a:lnTo>
                    <a:pt x="2170" y="538"/>
                  </a:lnTo>
                  <a:close/>
                  <a:moveTo>
                    <a:pt x="3084" y="537"/>
                  </a:moveTo>
                  <a:lnTo>
                    <a:pt x="3080" y="538"/>
                  </a:lnTo>
                  <a:lnTo>
                    <a:pt x="3075" y="539"/>
                  </a:lnTo>
                  <a:lnTo>
                    <a:pt x="3072" y="542"/>
                  </a:lnTo>
                  <a:lnTo>
                    <a:pt x="3069" y="546"/>
                  </a:lnTo>
                  <a:lnTo>
                    <a:pt x="3068" y="550"/>
                  </a:lnTo>
                  <a:lnTo>
                    <a:pt x="3067" y="554"/>
                  </a:lnTo>
                  <a:lnTo>
                    <a:pt x="3067" y="581"/>
                  </a:lnTo>
                  <a:lnTo>
                    <a:pt x="3100" y="581"/>
                  </a:lnTo>
                  <a:lnTo>
                    <a:pt x="3100" y="554"/>
                  </a:lnTo>
                  <a:lnTo>
                    <a:pt x="3100" y="549"/>
                  </a:lnTo>
                  <a:lnTo>
                    <a:pt x="3098" y="546"/>
                  </a:lnTo>
                  <a:lnTo>
                    <a:pt x="3095" y="541"/>
                  </a:lnTo>
                  <a:lnTo>
                    <a:pt x="3092" y="539"/>
                  </a:lnTo>
                  <a:lnTo>
                    <a:pt x="3088" y="538"/>
                  </a:lnTo>
                  <a:lnTo>
                    <a:pt x="3084" y="537"/>
                  </a:lnTo>
                  <a:close/>
                  <a:moveTo>
                    <a:pt x="1270" y="537"/>
                  </a:moveTo>
                  <a:lnTo>
                    <a:pt x="1266" y="538"/>
                  </a:lnTo>
                  <a:lnTo>
                    <a:pt x="1262" y="539"/>
                  </a:lnTo>
                  <a:lnTo>
                    <a:pt x="1259" y="542"/>
                  </a:lnTo>
                  <a:lnTo>
                    <a:pt x="1256" y="546"/>
                  </a:lnTo>
                  <a:lnTo>
                    <a:pt x="1255" y="550"/>
                  </a:lnTo>
                  <a:lnTo>
                    <a:pt x="1254" y="554"/>
                  </a:lnTo>
                  <a:lnTo>
                    <a:pt x="1254" y="581"/>
                  </a:lnTo>
                  <a:lnTo>
                    <a:pt x="1287" y="581"/>
                  </a:lnTo>
                  <a:lnTo>
                    <a:pt x="1287" y="554"/>
                  </a:lnTo>
                  <a:lnTo>
                    <a:pt x="1287" y="549"/>
                  </a:lnTo>
                  <a:lnTo>
                    <a:pt x="1285" y="546"/>
                  </a:lnTo>
                  <a:lnTo>
                    <a:pt x="1282" y="541"/>
                  </a:lnTo>
                  <a:lnTo>
                    <a:pt x="1279" y="539"/>
                  </a:lnTo>
                  <a:lnTo>
                    <a:pt x="1274" y="538"/>
                  </a:lnTo>
                  <a:lnTo>
                    <a:pt x="1270" y="537"/>
                  </a:lnTo>
                  <a:close/>
                  <a:moveTo>
                    <a:pt x="2875" y="494"/>
                  </a:moveTo>
                  <a:lnTo>
                    <a:pt x="2953" y="494"/>
                  </a:lnTo>
                  <a:lnTo>
                    <a:pt x="2953" y="730"/>
                  </a:lnTo>
                  <a:lnTo>
                    <a:pt x="2875" y="730"/>
                  </a:lnTo>
                  <a:lnTo>
                    <a:pt x="2875" y="494"/>
                  </a:lnTo>
                  <a:close/>
                  <a:moveTo>
                    <a:pt x="3084" y="487"/>
                  </a:moveTo>
                  <a:lnTo>
                    <a:pt x="3107" y="489"/>
                  </a:lnTo>
                  <a:lnTo>
                    <a:pt x="3127" y="495"/>
                  </a:lnTo>
                  <a:lnTo>
                    <a:pt x="3144" y="503"/>
                  </a:lnTo>
                  <a:lnTo>
                    <a:pt x="3156" y="516"/>
                  </a:lnTo>
                  <a:lnTo>
                    <a:pt x="3164" y="531"/>
                  </a:lnTo>
                  <a:lnTo>
                    <a:pt x="3169" y="548"/>
                  </a:lnTo>
                  <a:lnTo>
                    <a:pt x="3172" y="568"/>
                  </a:lnTo>
                  <a:lnTo>
                    <a:pt x="3172" y="628"/>
                  </a:lnTo>
                  <a:lnTo>
                    <a:pt x="3067" y="628"/>
                  </a:lnTo>
                  <a:lnTo>
                    <a:pt x="3067" y="671"/>
                  </a:lnTo>
                  <a:lnTo>
                    <a:pt x="3068" y="675"/>
                  </a:lnTo>
                  <a:lnTo>
                    <a:pt x="3069" y="679"/>
                  </a:lnTo>
                  <a:lnTo>
                    <a:pt x="3072" y="682"/>
                  </a:lnTo>
                  <a:lnTo>
                    <a:pt x="3075" y="684"/>
                  </a:lnTo>
                  <a:lnTo>
                    <a:pt x="3080" y="686"/>
                  </a:lnTo>
                  <a:lnTo>
                    <a:pt x="3084" y="687"/>
                  </a:lnTo>
                  <a:lnTo>
                    <a:pt x="3088" y="686"/>
                  </a:lnTo>
                  <a:lnTo>
                    <a:pt x="3092" y="685"/>
                  </a:lnTo>
                  <a:lnTo>
                    <a:pt x="3095" y="682"/>
                  </a:lnTo>
                  <a:lnTo>
                    <a:pt x="3098" y="679"/>
                  </a:lnTo>
                  <a:lnTo>
                    <a:pt x="3100" y="675"/>
                  </a:lnTo>
                  <a:lnTo>
                    <a:pt x="3100" y="671"/>
                  </a:lnTo>
                  <a:lnTo>
                    <a:pt x="3100" y="649"/>
                  </a:lnTo>
                  <a:lnTo>
                    <a:pt x="3170" y="649"/>
                  </a:lnTo>
                  <a:lnTo>
                    <a:pt x="3170" y="657"/>
                  </a:lnTo>
                  <a:lnTo>
                    <a:pt x="3168" y="677"/>
                  </a:lnTo>
                  <a:lnTo>
                    <a:pt x="3163" y="694"/>
                  </a:lnTo>
                  <a:lnTo>
                    <a:pt x="3155" y="709"/>
                  </a:lnTo>
                  <a:lnTo>
                    <a:pt x="3143" y="721"/>
                  </a:lnTo>
                  <a:lnTo>
                    <a:pt x="3127" y="729"/>
                  </a:lnTo>
                  <a:lnTo>
                    <a:pt x="3107" y="736"/>
                  </a:lnTo>
                  <a:lnTo>
                    <a:pt x="3084" y="738"/>
                  </a:lnTo>
                  <a:lnTo>
                    <a:pt x="3062" y="736"/>
                  </a:lnTo>
                  <a:lnTo>
                    <a:pt x="3042" y="730"/>
                  </a:lnTo>
                  <a:lnTo>
                    <a:pt x="3027" y="722"/>
                  </a:lnTo>
                  <a:lnTo>
                    <a:pt x="3013" y="711"/>
                  </a:lnTo>
                  <a:lnTo>
                    <a:pt x="3004" y="696"/>
                  </a:lnTo>
                  <a:lnTo>
                    <a:pt x="2998" y="678"/>
                  </a:lnTo>
                  <a:lnTo>
                    <a:pt x="2996" y="656"/>
                  </a:lnTo>
                  <a:lnTo>
                    <a:pt x="2996" y="568"/>
                  </a:lnTo>
                  <a:lnTo>
                    <a:pt x="2998" y="547"/>
                  </a:lnTo>
                  <a:lnTo>
                    <a:pt x="3004" y="528"/>
                  </a:lnTo>
                  <a:lnTo>
                    <a:pt x="3013" y="514"/>
                  </a:lnTo>
                  <a:lnTo>
                    <a:pt x="3027" y="502"/>
                  </a:lnTo>
                  <a:lnTo>
                    <a:pt x="3042" y="494"/>
                  </a:lnTo>
                  <a:lnTo>
                    <a:pt x="3062" y="489"/>
                  </a:lnTo>
                  <a:lnTo>
                    <a:pt x="3084" y="487"/>
                  </a:lnTo>
                  <a:close/>
                  <a:moveTo>
                    <a:pt x="2514" y="487"/>
                  </a:moveTo>
                  <a:lnTo>
                    <a:pt x="2537" y="489"/>
                  </a:lnTo>
                  <a:lnTo>
                    <a:pt x="2558" y="495"/>
                  </a:lnTo>
                  <a:lnTo>
                    <a:pt x="2575" y="503"/>
                  </a:lnTo>
                  <a:lnTo>
                    <a:pt x="2588" y="516"/>
                  </a:lnTo>
                  <a:lnTo>
                    <a:pt x="2597" y="531"/>
                  </a:lnTo>
                  <a:lnTo>
                    <a:pt x="2602" y="548"/>
                  </a:lnTo>
                  <a:lnTo>
                    <a:pt x="2605" y="568"/>
                  </a:lnTo>
                  <a:lnTo>
                    <a:pt x="2605" y="656"/>
                  </a:lnTo>
                  <a:lnTo>
                    <a:pt x="2602" y="676"/>
                  </a:lnTo>
                  <a:lnTo>
                    <a:pt x="2597" y="693"/>
                  </a:lnTo>
                  <a:lnTo>
                    <a:pt x="2588" y="709"/>
                  </a:lnTo>
                  <a:lnTo>
                    <a:pt x="2575" y="721"/>
                  </a:lnTo>
                  <a:lnTo>
                    <a:pt x="2558" y="729"/>
                  </a:lnTo>
                  <a:lnTo>
                    <a:pt x="2537" y="736"/>
                  </a:lnTo>
                  <a:lnTo>
                    <a:pt x="2514" y="738"/>
                  </a:lnTo>
                  <a:lnTo>
                    <a:pt x="2491" y="736"/>
                  </a:lnTo>
                  <a:lnTo>
                    <a:pt x="2471" y="730"/>
                  </a:lnTo>
                  <a:lnTo>
                    <a:pt x="2455" y="722"/>
                  </a:lnTo>
                  <a:lnTo>
                    <a:pt x="2441" y="711"/>
                  </a:lnTo>
                  <a:lnTo>
                    <a:pt x="2431" y="696"/>
                  </a:lnTo>
                  <a:lnTo>
                    <a:pt x="2425" y="678"/>
                  </a:lnTo>
                  <a:lnTo>
                    <a:pt x="2422" y="657"/>
                  </a:lnTo>
                  <a:lnTo>
                    <a:pt x="2422" y="568"/>
                  </a:lnTo>
                  <a:lnTo>
                    <a:pt x="2425" y="547"/>
                  </a:lnTo>
                  <a:lnTo>
                    <a:pt x="2431" y="528"/>
                  </a:lnTo>
                  <a:lnTo>
                    <a:pt x="2441" y="514"/>
                  </a:lnTo>
                  <a:lnTo>
                    <a:pt x="2455" y="502"/>
                  </a:lnTo>
                  <a:lnTo>
                    <a:pt x="2471" y="494"/>
                  </a:lnTo>
                  <a:lnTo>
                    <a:pt x="2491" y="489"/>
                  </a:lnTo>
                  <a:lnTo>
                    <a:pt x="2514" y="487"/>
                  </a:lnTo>
                  <a:close/>
                  <a:moveTo>
                    <a:pt x="2170" y="487"/>
                  </a:moveTo>
                  <a:lnTo>
                    <a:pt x="2194" y="489"/>
                  </a:lnTo>
                  <a:lnTo>
                    <a:pt x="2213" y="495"/>
                  </a:lnTo>
                  <a:lnTo>
                    <a:pt x="2231" y="503"/>
                  </a:lnTo>
                  <a:lnTo>
                    <a:pt x="2243" y="516"/>
                  </a:lnTo>
                  <a:lnTo>
                    <a:pt x="2253" y="531"/>
                  </a:lnTo>
                  <a:lnTo>
                    <a:pt x="2259" y="548"/>
                  </a:lnTo>
                  <a:lnTo>
                    <a:pt x="2261" y="568"/>
                  </a:lnTo>
                  <a:lnTo>
                    <a:pt x="2261" y="656"/>
                  </a:lnTo>
                  <a:lnTo>
                    <a:pt x="2259" y="676"/>
                  </a:lnTo>
                  <a:lnTo>
                    <a:pt x="2253" y="693"/>
                  </a:lnTo>
                  <a:lnTo>
                    <a:pt x="2244" y="709"/>
                  </a:lnTo>
                  <a:lnTo>
                    <a:pt x="2231" y="721"/>
                  </a:lnTo>
                  <a:lnTo>
                    <a:pt x="2214" y="729"/>
                  </a:lnTo>
                  <a:lnTo>
                    <a:pt x="2194" y="736"/>
                  </a:lnTo>
                  <a:lnTo>
                    <a:pt x="2170" y="738"/>
                  </a:lnTo>
                  <a:lnTo>
                    <a:pt x="2147" y="736"/>
                  </a:lnTo>
                  <a:lnTo>
                    <a:pt x="2127" y="730"/>
                  </a:lnTo>
                  <a:lnTo>
                    <a:pt x="2111" y="722"/>
                  </a:lnTo>
                  <a:lnTo>
                    <a:pt x="2097" y="711"/>
                  </a:lnTo>
                  <a:lnTo>
                    <a:pt x="2087" y="696"/>
                  </a:lnTo>
                  <a:lnTo>
                    <a:pt x="2080" y="678"/>
                  </a:lnTo>
                  <a:lnTo>
                    <a:pt x="2078" y="657"/>
                  </a:lnTo>
                  <a:lnTo>
                    <a:pt x="2078" y="568"/>
                  </a:lnTo>
                  <a:lnTo>
                    <a:pt x="2080" y="547"/>
                  </a:lnTo>
                  <a:lnTo>
                    <a:pt x="2087" y="528"/>
                  </a:lnTo>
                  <a:lnTo>
                    <a:pt x="2096" y="514"/>
                  </a:lnTo>
                  <a:lnTo>
                    <a:pt x="2111" y="502"/>
                  </a:lnTo>
                  <a:lnTo>
                    <a:pt x="2127" y="494"/>
                  </a:lnTo>
                  <a:lnTo>
                    <a:pt x="2147" y="489"/>
                  </a:lnTo>
                  <a:lnTo>
                    <a:pt x="2170" y="487"/>
                  </a:lnTo>
                  <a:close/>
                  <a:moveTo>
                    <a:pt x="1979" y="487"/>
                  </a:moveTo>
                  <a:lnTo>
                    <a:pt x="1996" y="489"/>
                  </a:lnTo>
                  <a:lnTo>
                    <a:pt x="2012" y="496"/>
                  </a:lnTo>
                  <a:lnTo>
                    <a:pt x="2023" y="505"/>
                  </a:lnTo>
                  <a:lnTo>
                    <a:pt x="2031" y="518"/>
                  </a:lnTo>
                  <a:lnTo>
                    <a:pt x="2037" y="533"/>
                  </a:lnTo>
                  <a:lnTo>
                    <a:pt x="2039" y="550"/>
                  </a:lnTo>
                  <a:lnTo>
                    <a:pt x="2039" y="730"/>
                  </a:lnTo>
                  <a:lnTo>
                    <a:pt x="1962" y="730"/>
                  </a:lnTo>
                  <a:lnTo>
                    <a:pt x="1962" y="565"/>
                  </a:lnTo>
                  <a:lnTo>
                    <a:pt x="1961" y="557"/>
                  </a:lnTo>
                  <a:lnTo>
                    <a:pt x="1957" y="551"/>
                  </a:lnTo>
                  <a:lnTo>
                    <a:pt x="1952" y="548"/>
                  </a:lnTo>
                  <a:lnTo>
                    <a:pt x="1946" y="547"/>
                  </a:lnTo>
                  <a:lnTo>
                    <a:pt x="1940" y="548"/>
                  </a:lnTo>
                  <a:lnTo>
                    <a:pt x="1934" y="551"/>
                  </a:lnTo>
                  <a:lnTo>
                    <a:pt x="1930" y="557"/>
                  </a:lnTo>
                  <a:lnTo>
                    <a:pt x="1929" y="564"/>
                  </a:lnTo>
                  <a:lnTo>
                    <a:pt x="1929" y="730"/>
                  </a:lnTo>
                  <a:lnTo>
                    <a:pt x="1853" y="730"/>
                  </a:lnTo>
                  <a:lnTo>
                    <a:pt x="1853" y="495"/>
                  </a:lnTo>
                  <a:lnTo>
                    <a:pt x="1920" y="495"/>
                  </a:lnTo>
                  <a:lnTo>
                    <a:pt x="1922" y="516"/>
                  </a:lnTo>
                  <a:lnTo>
                    <a:pt x="1923" y="516"/>
                  </a:lnTo>
                  <a:lnTo>
                    <a:pt x="1928" y="508"/>
                  </a:lnTo>
                  <a:lnTo>
                    <a:pt x="1936" y="501"/>
                  </a:lnTo>
                  <a:lnTo>
                    <a:pt x="1948" y="494"/>
                  </a:lnTo>
                  <a:lnTo>
                    <a:pt x="1962" y="489"/>
                  </a:lnTo>
                  <a:lnTo>
                    <a:pt x="1979" y="487"/>
                  </a:lnTo>
                  <a:close/>
                  <a:moveTo>
                    <a:pt x="1490" y="487"/>
                  </a:moveTo>
                  <a:lnTo>
                    <a:pt x="1515" y="489"/>
                  </a:lnTo>
                  <a:lnTo>
                    <a:pt x="1535" y="495"/>
                  </a:lnTo>
                  <a:lnTo>
                    <a:pt x="1552" y="503"/>
                  </a:lnTo>
                  <a:lnTo>
                    <a:pt x="1566" y="516"/>
                  </a:lnTo>
                  <a:lnTo>
                    <a:pt x="1575" y="531"/>
                  </a:lnTo>
                  <a:lnTo>
                    <a:pt x="1580" y="548"/>
                  </a:lnTo>
                  <a:lnTo>
                    <a:pt x="1582" y="568"/>
                  </a:lnTo>
                  <a:lnTo>
                    <a:pt x="1582" y="583"/>
                  </a:lnTo>
                  <a:lnTo>
                    <a:pt x="1506" y="583"/>
                  </a:lnTo>
                  <a:lnTo>
                    <a:pt x="1506" y="555"/>
                  </a:lnTo>
                  <a:lnTo>
                    <a:pt x="1506" y="550"/>
                  </a:lnTo>
                  <a:lnTo>
                    <a:pt x="1504" y="546"/>
                  </a:lnTo>
                  <a:lnTo>
                    <a:pt x="1502" y="542"/>
                  </a:lnTo>
                  <a:lnTo>
                    <a:pt x="1498" y="540"/>
                  </a:lnTo>
                  <a:lnTo>
                    <a:pt x="1494" y="539"/>
                  </a:lnTo>
                  <a:lnTo>
                    <a:pt x="1490" y="538"/>
                  </a:lnTo>
                  <a:lnTo>
                    <a:pt x="1486" y="539"/>
                  </a:lnTo>
                  <a:lnTo>
                    <a:pt x="1482" y="540"/>
                  </a:lnTo>
                  <a:lnTo>
                    <a:pt x="1479" y="543"/>
                  </a:lnTo>
                  <a:lnTo>
                    <a:pt x="1477" y="547"/>
                  </a:lnTo>
                  <a:lnTo>
                    <a:pt x="1475" y="550"/>
                  </a:lnTo>
                  <a:lnTo>
                    <a:pt x="1475" y="555"/>
                  </a:lnTo>
                  <a:lnTo>
                    <a:pt x="1475" y="670"/>
                  </a:lnTo>
                  <a:lnTo>
                    <a:pt x="1475" y="674"/>
                  </a:lnTo>
                  <a:lnTo>
                    <a:pt x="1477" y="678"/>
                  </a:lnTo>
                  <a:lnTo>
                    <a:pt x="1479" y="681"/>
                  </a:lnTo>
                  <a:lnTo>
                    <a:pt x="1482" y="683"/>
                  </a:lnTo>
                  <a:lnTo>
                    <a:pt x="1486" y="685"/>
                  </a:lnTo>
                  <a:lnTo>
                    <a:pt x="1490" y="685"/>
                  </a:lnTo>
                  <a:lnTo>
                    <a:pt x="1494" y="685"/>
                  </a:lnTo>
                  <a:lnTo>
                    <a:pt x="1498" y="684"/>
                  </a:lnTo>
                  <a:lnTo>
                    <a:pt x="1502" y="681"/>
                  </a:lnTo>
                  <a:lnTo>
                    <a:pt x="1504" y="678"/>
                  </a:lnTo>
                  <a:lnTo>
                    <a:pt x="1506" y="675"/>
                  </a:lnTo>
                  <a:lnTo>
                    <a:pt x="1506" y="670"/>
                  </a:lnTo>
                  <a:lnTo>
                    <a:pt x="1506" y="640"/>
                  </a:lnTo>
                  <a:lnTo>
                    <a:pt x="1582" y="640"/>
                  </a:lnTo>
                  <a:lnTo>
                    <a:pt x="1582" y="656"/>
                  </a:lnTo>
                  <a:lnTo>
                    <a:pt x="1580" y="676"/>
                  </a:lnTo>
                  <a:lnTo>
                    <a:pt x="1575" y="693"/>
                  </a:lnTo>
                  <a:lnTo>
                    <a:pt x="1566" y="709"/>
                  </a:lnTo>
                  <a:lnTo>
                    <a:pt x="1552" y="721"/>
                  </a:lnTo>
                  <a:lnTo>
                    <a:pt x="1535" y="729"/>
                  </a:lnTo>
                  <a:lnTo>
                    <a:pt x="1515" y="736"/>
                  </a:lnTo>
                  <a:lnTo>
                    <a:pt x="1490" y="738"/>
                  </a:lnTo>
                  <a:lnTo>
                    <a:pt x="1469" y="736"/>
                  </a:lnTo>
                  <a:lnTo>
                    <a:pt x="1449" y="730"/>
                  </a:lnTo>
                  <a:lnTo>
                    <a:pt x="1431" y="722"/>
                  </a:lnTo>
                  <a:lnTo>
                    <a:pt x="1418" y="711"/>
                  </a:lnTo>
                  <a:lnTo>
                    <a:pt x="1408" y="695"/>
                  </a:lnTo>
                  <a:lnTo>
                    <a:pt x="1401" y="678"/>
                  </a:lnTo>
                  <a:lnTo>
                    <a:pt x="1398" y="656"/>
                  </a:lnTo>
                  <a:lnTo>
                    <a:pt x="1398" y="568"/>
                  </a:lnTo>
                  <a:lnTo>
                    <a:pt x="1401" y="547"/>
                  </a:lnTo>
                  <a:lnTo>
                    <a:pt x="1408" y="528"/>
                  </a:lnTo>
                  <a:lnTo>
                    <a:pt x="1418" y="514"/>
                  </a:lnTo>
                  <a:lnTo>
                    <a:pt x="1431" y="502"/>
                  </a:lnTo>
                  <a:lnTo>
                    <a:pt x="1449" y="494"/>
                  </a:lnTo>
                  <a:lnTo>
                    <a:pt x="1469" y="489"/>
                  </a:lnTo>
                  <a:lnTo>
                    <a:pt x="1490" y="487"/>
                  </a:lnTo>
                  <a:close/>
                  <a:moveTo>
                    <a:pt x="1270" y="487"/>
                  </a:moveTo>
                  <a:lnTo>
                    <a:pt x="1294" y="489"/>
                  </a:lnTo>
                  <a:lnTo>
                    <a:pt x="1314" y="495"/>
                  </a:lnTo>
                  <a:lnTo>
                    <a:pt x="1330" y="503"/>
                  </a:lnTo>
                  <a:lnTo>
                    <a:pt x="1343" y="516"/>
                  </a:lnTo>
                  <a:lnTo>
                    <a:pt x="1351" y="531"/>
                  </a:lnTo>
                  <a:lnTo>
                    <a:pt x="1356" y="548"/>
                  </a:lnTo>
                  <a:lnTo>
                    <a:pt x="1358" y="568"/>
                  </a:lnTo>
                  <a:lnTo>
                    <a:pt x="1358" y="628"/>
                  </a:lnTo>
                  <a:lnTo>
                    <a:pt x="1254" y="628"/>
                  </a:lnTo>
                  <a:lnTo>
                    <a:pt x="1254" y="671"/>
                  </a:lnTo>
                  <a:lnTo>
                    <a:pt x="1255" y="675"/>
                  </a:lnTo>
                  <a:lnTo>
                    <a:pt x="1256" y="679"/>
                  </a:lnTo>
                  <a:lnTo>
                    <a:pt x="1259" y="682"/>
                  </a:lnTo>
                  <a:lnTo>
                    <a:pt x="1262" y="684"/>
                  </a:lnTo>
                  <a:lnTo>
                    <a:pt x="1266" y="686"/>
                  </a:lnTo>
                  <a:lnTo>
                    <a:pt x="1270" y="687"/>
                  </a:lnTo>
                  <a:lnTo>
                    <a:pt x="1274" y="686"/>
                  </a:lnTo>
                  <a:lnTo>
                    <a:pt x="1279" y="685"/>
                  </a:lnTo>
                  <a:lnTo>
                    <a:pt x="1282" y="682"/>
                  </a:lnTo>
                  <a:lnTo>
                    <a:pt x="1285" y="679"/>
                  </a:lnTo>
                  <a:lnTo>
                    <a:pt x="1287" y="675"/>
                  </a:lnTo>
                  <a:lnTo>
                    <a:pt x="1287" y="671"/>
                  </a:lnTo>
                  <a:lnTo>
                    <a:pt x="1287" y="649"/>
                  </a:lnTo>
                  <a:lnTo>
                    <a:pt x="1357" y="649"/>
                  </a:lnTo>
                  <a:lnTo>
                    <a:pt x="1357" y="657"/>
                  </a:lnTo>
                  <a:lnTo>
                    <a:pt x="1355" y="677"/>
                  </a:lnTo>
                  <a:lnTo>
                    <a:pt x="1350" y="694"/>
                  </a:lnTo>
                  <a:lnTo>
                    <a:pt x="1342" y="709"/>
                  </a:lnTo>
                  <a:lnTo>
                    <a:pt x="1329" y="721"/>
                  </a:lnTo>
                  <a:lnTo>
                    <a:pt x="1314" y="729"/>
                  </a:lnTo>
                  <a:lnTo>
                    <a:pt x="1294" y="736"/>
                  </a:lnTo>
                  <a:lnTo>
                    <a:pt x="1270" y="738"/>
                  </a:lnTo>
                  <a:lnTo>
                    <a:pt x="1249" y="736"/>
                  </a:lnTo>
                  <a:lnTo>
                    <a:pt x="1229" y="730"/>
                  </a:lnTo>
                  <a:lnTo>
                    <a:pt x="1213" y="722"/>
                  </a:lnTo>
                  <a:lnTo>
                    <a:pt x="1200" y="711"/>
                  </a:lnTo>
                  <a:lnTo>
                    <a:pt x="1191" y="696"/>
                  </a:lnTo>
                  <a:lnTo>
                    <a:pt x="1185" y="678"/>
                  </a:lnTo>
                  <a:lnTo>
                    <a:pt x="1182" y="656"/>
                  </a:lnTo>
                  <a:lnTo>
                    <a:pt x="1182" y="568"/>
                  </a:lnTo>
                  <a:lnTo>
                    <a:pt x="1185" y="547"/>
                  </a:lnTo>
                  <a:lnTo>
                    <a:pt x="1191" y="528"/>
                  </a:lnTo>
                  <a:lnTo>
                    <a:pt x="1200" y="514"/>
                  </a:lnTo>
                  <a:lnTo>
                    <a:pt x="1213" y="502"/>
                  </a:lnTo>
                  <a:lnTo>
                    <a:pt x="1229" y="494"/>
                  </a:lnTo>
                  <a:lnTo>
                    <a:pt x="1249" y="489"/>
                  </a:lnTo>
                  <a:lnTo>
                    <a:pt x="1270" y="487"/>
                  </a:lnTo>
                  <a:close/>
                  <a:moveTo>
                    <a:pt x="3294" y="487"/>
                  </a:moveTo>
                  <a:lnTo>
                    <a:pt x="3312" y="488"/>
                  </a:lnTo>
                  <a:lnTo>
                    <a:pt x="3328" y="491"/>
                  </a:lnTo>
                  <a:lnTo>
                    <a:pt x="3344" y="497"/>
                  </a:lnTo>
                  <a:lnTo>
                    <a:pt x="3357" y="504"/>
                  </a:lnTo>
                  <a:lnTo>
                    <a:pt x="3368" y="515"/>
                  </a:lnTo>
                  <a:lnTo>
                    <a:pt x="3376" y="528"/>
                  </a:lnTo>
                  <a:lnTo>
                    <a:pt x="3381" y="545"/>
                  </a:lnTo>
                  <a:lnTo>
                    <a:pt x="3383" y="564"/>
                  </a:lnTo>
                  <a:lnTo>
                    <a:pt x="3383" y="570"/>
                  </a:lnTo>
                  <a:lnTo>
                    <a:pt x="3314" y="570"/>
                  </a:lnTo>
                  <a:lnTo>
                    <a:pt x="3314" y="556"/>
                  </a:lnTo>
                  <a:lnTo>
                    <a:pt x="3313" y="551"/>
                  </a:lnTo>
                  <a:lnTo>
                    <a:pt x="3312" y="546"/>
                  </a:lnTo>
                  <a:lnTo>
                    <a:pt x="3309" y="541"/>
                  </a:lnTo>
                  <a:lnTo>
                    <a:pt x="3306" y="539"/>
                  </a:lnTo>
                  <a:lnTo>
                    <a:pt x="3303" y="537"/>
                  </a:lnTo>
                  <a:lnTo>
                    <a:pt x="3299" y="536"/>
                  </a:lnTo>
                  <a:lnTo>
                    <a:pt x="3294" y="535"/>
                  </a:lnTo>
                  <a:lnTo>
                    <a:pt x="3289" y="536"/>
                  </a:lnTo>
                  <a:lnTo>
                    <a:pt x="3285" y="537"/>
                  </a:lnTo>
                  <a:lnTo>
                    <a:pt x="3282" y="538"/>
                  </a:lnTo>
                  <a:lnTo>
                    <a:pt x="3279" y="540"/>
                  </a:lnTo>
                  <a:lnTo>
                    <a:pt x="3277" y="543"/>
                  </a:lnTo>
                  <a:lnTo>
                    <a:pt x="3276" y="548"/>
                  </a:lnTo>
                  <a:lnTo>
                    <a:pt x="3275" y="551"/>
                  </a:lnTo>
                  <a:lnTo>
                    <a:pt x="3277" y="559"/>
                  </a:lnTo>
                  <a:lnTo>
                    <a:pt x="3283" y="566"/>
                  </a:lnTo>
                  <a:lnTo>
                    <a:pt x="3291" y="572"/>
                  </a:lnTo>
                  <a:lnTo>
                    <a:pt x="3309" y="582"/>
                  </a:lnTo>
                  <a:lnTo>
                    <a:pt x="3327" y="591"/>
                  </a:lnTo>
                  <a:lnTo>
                    <a:pt x="3344" y="599"/>
                  </a:lnTo>
                  <a:lnTo>
                    <a:pt x="3358" y="608"/>
                  </a:lnTo>
                  <a:lnTo>
                    <a:pt x="3372" y="618"/>
                  </a:lnTo>
                  <a:lnTo>
                    <a:pt x="3379" y="626"/>
                  </a:lnTo>
                  <a:lnTo>
                    <a:pt x="3385" y="636"/>
                  </a:lnTo>
                  <a:lnTo>
                    <a:pt x="3388" y="649"/>
                  </a:lnTo>
                  <a:lnTo>
                    <a:pt x="3389" y="662"/>
                  </a:lnTo>
                  <a:lnTo>
                    <a:pt x="3387" y="680"/>
                  </a:lnTo>
                  <a:lnTo>
                    <a:pt x="3382" y="695"/>
                  </a:lnTo>
                  <a:lnTo>
                    <a:pt x="3374" y="708"/>
                  </a:lnTo>
                  <a:lnTo>
                    <a:pt x="3363" y="719"/>
                  </a:lnTo>
                  <a:lnTo>
                    <a:pt x="3343" y="729"/>
                  </a:lnTo>
                  <a:lnTo>
                    <a:pt x="3320" y="736"/>
                  </a:lnTo>
                  <a:lnTo>
                    <a:pt x="3294" y="738"/>
                  </a:lnTo>
                  <a:lnTo>
                    <a:pt x="3274" y="736"/>
                  </a:lnTo>
                  <a:lnTo>
                    <a:pt x="3255" y="732"/>
                  </a:lnTo>
                  <a:lnTo>
                    <a:pt x="3240" y="725"/>
                  </a:lnTo>
                  <a:lnTo>
                    <a:pt x="3226" y="716"/>
                  </a:lnTo>
                  <a:lnTo>
                    <a:pt x="3216" y="705"/>
                  </a:lnTo>
                  <a:lnTo>
                    <a:pt x="3209" y="691"/>
                  </a:lnTo>
                  <a:lnTo>
                    <a:pt x="3204" y="676"/>
                  </a:lnTo>
                  <a:lnTo>
                    <a:pt x="3202" y="658"/>
                  </a:lnTo>
                  <a:lnTo>
                    <a:pt x="3202" y="649"/>
                  </a:lnTo>
                  <a:lnTo>
                    <a:pt x="3273" y="649"/>
                  </a:lnTo>
                  <a:lnTo>
                    <a:pt x="3273" y="667"/>
                  </a:lnTo>
                  <a:lnTo>
                    <a:pt x="3273" y="672"/>
                  </a:lnTo>
                  <a:lnTo>
                    <a:pt x="3274" y="676"/>
                  </a:lnTo>
                  <a:lnTo>
                    <a:pt x="3275" y="680"/>
                  </a:lnTo>
                  <a:lnTo>
                    <a:pt x="3278" y="683"/>
                  </a:lnTo>
                  <a:lnTo>
                    <a:pt x="3284" y="687"/>
                  </a:lnTo>
                  <a:lnTo>
                    <a:pt x="3294" y="689"/>
                  </a:lnTo>
                  <a:lnTo>
                    <a:pt x="3299" y="688"/>
                  </a:lnTo>
                  <a:lnTo>
                    <a:pt x="3303" y="687"/>
                  </a:lnTo>
                  <a:lnTo>
                    <a:pt x="3306" y="686"/>
                  </a:lnTo>
                  <a:lnTo>
                    <a:pt x="3309" y="683"/>
                  </a:lnTo>
                  <a:lnTo>
                    <a:pt x="3312" y="680"/>
                  </a:lnTo>
                  <a:lnTo>
                    <a:pt x="3314" y="675"/>
                  </a:lnTo>
                  <a:lnTo>
                    <a:pt x="3315" y="670"/>
                  </a:lnTo>
                  <a:lnTo>
                    <a:pt x="3312" y="659"/>
                  </a:lnTo>
                  <a:lnTo>
                    <a:pt x="3304" y="650"/>
                  </a:lnTo>
                  <a:lnTo>
                    <a:pt x="3289" y="642"/>
                  </a:lnTo>
                  <a:lnTo>
                    <a:pt x="3270" y="632"/>
                  </a:lnTo>
                  <a:lnTo>
                    <a:pt x="3250" y="624"/>
                  </a:lnTo>
                  <a:lnTo>
                    <a:pt x="3235" y="615"/>
                  </a:lnTo>
                  <a:lnTo>
                    <a:pt x="3223" y="603"/>
                  </a:lnTo>
                  <a:lnTo>
                    <a:pt x="3214" y="591"/>
                  </a:lnTo>
                  <a:lnTo>
                    <a:pt x="3209" y="576"/>
                  </a:lnTo>
                  <a:lnTo>
                    <a:pt x="3207" y="558"/>
                  </a:lnTo>
                  <a:lnTo>
                    <a:pt x="3209" y="540"/>
                  </a:lnTo>
                  <a:lnTo>
                    <a:pt x="3214" y="526"/>
                  </a:lnTo>
                  <a:lnTo>
                    <a:pt x="3222" y="514"/>
                  </a:lnTo>
                  <a:lnTo>
                    <a:pt x="3233" y="504"/>
                  </a:lnTo>
                  <a:lnTo>
                    <a:pt x="3251" y="494"/>
                  </a:lnTo>
                  <a:lnTo>
                    <a:pt x="3272" y="489"/>
                  </a:lnTo>
                  <a:lnTo>
                    <a:pt x="3294" y="487"/>
                  </a:lnTo>
                  <a:close/>
                  <a:moveTo>
                    <a:pt x="2707" y="487"/>
                  </a:moveTo>
                  <a:lnTo>
                    <a:pt x="2722" y="488"/>
                  </a:lnTo>
                  <a:lnTo>
                    <a:pt x="2735" y="492"/>
                  </a:lnTo>
                  <a:lnTo>
                    <a:pt x="2744" y="497"/>
                  </a:lnTo>
                  <a:lnTo>
                    <a:pt x="2751" y="503"/>
                  </a:lnTo>
                  <a:lnTo>
                    <a:pt x="2756" y="508"/>
                  </a:lnTo>
                  <a:lnTo>
                    <a:pt x="2759" y="511"/>
                  </a:lnTo>
                  <a:lnTo>
                    <a:pt x="2762" y="511"/>
                  </a:lnTo>
                  <a:lnTo>
                    <a:pt x="2763" y="494"/>
                  </a:lnTo>
                  <a:lnTo>
                    <a:pt x="2827" y="494"/>
                  </a:lnTo>
                  <a:lnTo>
                    <a:pt x="2827" y="726"/>
                  </a:lnTo>
                  <a:lnTo>
                    <a:pt x="2826" y="744"/>
                  </a:lnTo>
                  <a:lnTo>
                    <a:pt x="2822" y="759"/>
                  </a:lnTo>
                  <a:lnTo>
                    <a:pt x="2816" y="773"/>
                  </a:lnTo>
                  <a:lnTo>
                    <a:pt x="2807" y="784"/>
                  </a:lnTo>
                  <a:lnTo>
                    <a:pt x="2795" y="794"/>
                  </a:lnTo>
                  <a:lnTo>
                    <a:pt x="2779" y="801"/>
                  </a:lnTo>
                  <a:lnTo>
                    <a:pt x="2760" y="805"/>
                  </a:lnTo>
                  <a:lnTo>
                    <a:pt x="2737" y="807"/>
                  </a:lnTo>
                  <a:lnTo>
                    <a:pt x="2714" y="805"/>
                  </a:lnTo>
                  <a:lnTo>
                    <a:pt x="2694" y="801"/>
                  </a:lnTo>
                  <a:lnTo>
                    <a:pt x="2678" y="794"/>
                  </a:lnTo>
                  <a:lnTo>
                    <a:pt x="2665" y="783"/>
                  </a:lnTo>
                  <a:lnTo>
                    <a:pt x="2656" y="770"/>
                  </a:lnTo>
                  <a:lnTo>
                    <a:pt x="2650" y="754"/>
                  </a:lnTo>
                  <a:lnTo>
                    <a:pt x="2648" y="737"/>
                  </a:lnTo>
                  <a:lnTo>
                    <a:pt x="2721" y="737"/>
                  </a:lnTo>
                  <a:lnTo>
                    <a:pt x="2721" y="742"/>
                  </a:lnTo>
                  <a:lnTo>
                    <a:pt x="2722" y="746"/>
                  </a:lnTo>
                  <a:lnTo>
                    <a:pt x="2723" y="749"/>
                  </a:lnTo>
                  <a:lnTo>
                    <a:pt x="2725" y="753"/>
                  </a:lnTo>
                  <a:lnTo>
                    <a:pt x="2728" y="755"/>
                  </a:lnTo>
                  <a:lnTo>
                    <a:pt x="2733" y="756"/>
                  </a:lnTo>
                  <a:lnTo>
                    <a:pt x="2737" y="757"/>
                  </a:lnTo>
                  <a:lnTo>
                    <a:pt x="2741" y="756"/>
                  </a:lnTo>
                  <a:lnTo>
                    <a:pt x="2745" y="755"/>
                  </a:lnTo>
                  <a:lnTo>
                    <a:pt x="2748" y="753"/>
                  </a:lnTo>
                  <a:lnTo>
                    <a:pt x="2751" y="750"/>
                  </a:lnTo>
                  <a:lnTo>
                    <a:pt x="2752" y="746"/>
                  </a:lnTo>
                  <a:lnTo>
                    <a:pt x="2753" y="742"/>
                  </a:lnTo>
                  <a:lnTo>
                    <a:pt x="2753" y="704"/>
                  </a:lnTo>
                  <a:lnTo>
                    <a:pt x="2752" y="704"/>
                  </a:lnTo>
                  <a:lnTo>
                    <a:pt x="2745" y="709"/>
                  </a:lnTo>
                  <a:lnTo>
                    <a:pt x="2735" y="714"/>
                  </a:lnTo>
                  <a:lnTo>
                    <a:pt x="2722" y="717"/>
                  </a:lnTo>
                  <a:lnTo>
                    <a:pt x="2706" y="719"/>
                  </a:lnTo>
                  <a:lnTo>
                    <a:pt x="2688" y="717"/>
                  </a:lnTo>
                  <a:lnTo>
                    <a:pt x="2675" y="711"/>
                  </a:lnTo>
                  <a:lnTo>
                    <a:pt x="2662" y="702"/>
                  </a:lnTo>
                  <a:lnTo>
                    <a:pt x="2654" y="689"/>
                  </a:lnTo>
                  <a:lnTo>
                    <a:pt x="2649" y="674"/>
                  </a:lnTo>
                  <a:lnTo>
                    <a:pt x="2648" y="655"/>
                  </a:lnTo>
                  <a:lnTo>
                    <a:pt x="2648" y="552"/>
                  </a:lnTo>
                  <a:lnTo>
                    <a:pt x="2649" y="534"/>
                  </a:lnTo>
                  <a:lnTo>
                    <a:pt x="2654" y="519"/>
                  </a:lnTo>
                  <a:lnTo>
                    <a:pt x="2662" y="505"/>
                  </a:lnTo>
                  <a:lnTo>
                    <a:pt x="2675" y="495"/>
                  </a:lnTo>
                  <a:lnTo>
                    <a:pt x="2689" y="489"/>
                  </a:lnTo>
                  <a:lnTo>
                    <a:pt x="2707" y="487"/>
                  </a:lnTo>
                  <a:close/>
                  <a:moveTo>
                    <a:pt x="2875" y="414"/>
                  </a:moveTo>
                  <a:lnTo>
                    <a:pt x="2953" y="414"/>
                  </a:lnTo>
                  <a:lnTo>
                    <a:pt x="2953" y="471"/>
                  </a:lnTo>
                  <a:lnTo>
                    <a:pt x="2875" y="471"/>
                  </a:lnTo>
                  <a:lnTo>
                    <a:pt x="2875" y="414"/>
                  </a:lnTo>
                  <a:close/>
                  <a:moveTo>
                    <a:pt x="1621" y="413"/>
                  </a:moveTo>
                  <a:lnTo>
                    <a:pt x="1697" y="413"/>
                  </a:lnTo>
                  <a:lnTo>
                    <a:pt x="1697" y="507"/>
                  </a:lnTo>
                  <a:lnTo>
                    <a:pt x="1698" y="507"/>
                  </a:lnTo>
                  <a:lnTo>
                    <a:pt x="1705" y="500"/>
                  </a:lnTo>
                  <a:lnTo>
                    <a:pt x="1716" y="494"/>
                  </a:lnTo>
                  <a:lnTo>
                    <a:pt x="1730" y="488"/>
                  </a:lnTo>
                  <a:lnTo>
                    <a:pt x="1747" y="486"/>
                  </a:lnTo>
                  <a:lnTo>
                    <a:pt x="1763" y="488"/>
                  </a:lnTo>
                  <a:lnTo>
                    <a:pt x="1777" y="493"/>
                  </a:lnTo>
                  <a:lnTo>
                    <a:pt x="1788" y="500"/>
                  </a:lnTo>
                  <a:lnTo>
                    <a:pt x="1796" y="509"/>
                  </a:lnTo>
                  <a:lnTo>
                    <a:pt x="1801" y="522"/>
                  </a:lnTo>
                  <a:lnTo>
                    <a:pt x="1805" y="534"/>
                  </a:lnTo>
                  <a:lnTo>
                    <a:pt x="1806" y="549"/>
                  </a:lnTo>
                  <a:lnTo>
                    <a:pt x="1806" y="559"/>
                  </a:lnTo>
                  <a:lnTo>
                    <a:pt x="1806" y="573"/>
                  </a:lnTo>
                  <a:lnTo>
                    <a:pt x="1806" y="593"/>
                  </a:lnTo>
                  <a:lnTo>
                    <a:pt x="1806" y="615"/>
                  </a:lnTo>
                  <a:lnTo>
                    <a:pt x="1806" y="638"/>
                  </a:lnTo>
                  <a:lnTo>
                    <a:pt x="1806" y="660"/>
                  </a:lnTo>
                  <a:lnTo>
                    <a:pt x="1806" y="681"/>
                  </a:lnTo>
                  <a:lnTo>
                    <a:pt x="1806" y="701"/>
                  </a:lnTo>
                  <a:lnTo>
                    <a:pt x="1806" y="715"/>
                  </a:lnTo>
                  <a:lnTo>
                    <a:pt x="1806" y="725"/>
                  </a:lnTo>
                  <a:lnTo>
                    <a:pt x="1806" y="729"/>
                  </a:lnTo>
                  <a:lnTo>
                    <a:pt x="1730" y="729"/>
                  </a:lnTo>
                  <a:lnTo>
                    <a:pt x="1730" y="564"/>
                  </a:lnTo>
                  <a:lnTo>
                    <a:pt x="1729" y="556"/>
                  </a:lnTo>
                  <a:lnTo>
                    <a:pt x="1725" y="550"/>
                  </a:lnTo>
                  <a:lnTo>
                    <a:pt x="1721" y="547"/>
                  </a:lnTo>
                  <a:lnTo>
                    <a:pt x="1714" y="546"/>
                  </a:lnTo>
                  <a:lnTo>
                    <a:pt x="1708" y="547"/>
                  </a:lnTo>
                  <a:lnTo>
                    <a:pt x="1703" y="550"/>
                  </a:lnTo>
                  <a:lnTo>
                    <a:pt x="1699" y="556"/>
                  </a:lnTo>
                  <a:lnTo>
                    <a:pt x="1697" y="563"/>
                  </a:lnTo>
                  <a:lnTo>
                    <a:pt x="1697" y="729"/>
                  </a:lnTo>
                  <a:lnTo>
                    <a:pt x="1621" y="729"/>
                  </a:lnTo>
                  <a:lnTo>
                    <a:pt x="1621" y="413"/>
                  </a:lnTo>
                  <a:close/>
                  <a:moveTo>
                    <a:pt x="1004" y="413"/>
                  </a:moveTo>
                  <a:lnTo>
                    <a:pt x="1196" y="413"/>
                  </a:lnTo>
                  <a:lnTo>
                    <a:pt x="1196" y="476"/>
                  </a:lnTo>
                  <a:lnTo>
                    <a:pt x="1141" y="476"/>
                  </a:lnTo>
                  <a:lnTo>
                    <a:pt x="1141" y="729"/>
                  </a:lnTo>
                  <a:lnTo>
                    <a:pt x="1058" y="729"/>
                  </a:lnTo>
                  <a:lnTo>
                    <a:pt x="1058" y="476"/>
                  </a:lnTo>
                  <a:lnTo>
                    <a:pt x="1004" y="476"/>
                  </a:lnTo>
                  <a:lnTo>
                    <a:pt x="1004" y="413"/>
                  </a:lnTo>
                  <a:close/>
                  <a:moveTo>
                    <a:pt x="2302" y="413"/>
                  </a:moveTo>
                  <a:lnTo>
                    <a:pt x="2380" y="413"/>
                  </a:lnTo>
                  <a:lnTo>
                    <a:pt x="2380" y="729"/>
                  </a:lnTo>
                  <a:lnTo>
                    <a:pt x="2302" y="729"/>
                  </a:lnTo>
                  <a:lnTo>
                    <a:pt x="2302" y="413"/>
                  </a:lnTo>
                  <a:close/>
                  <a:moveTo>
                    <a:pt x="753" y="281"/>
                  </a:moveTo>
                  <a:lnTo>
                    <a:pt x="756" y="293"/>
                  </a:lnTo>
                  <a:lnTo>
                    <a:pt x="759" y="306"/>
                  </a:lnTo>
                  <a:lnTo>
                    <a:pt x="530" y="361"/>
                  </a:lnTo>
                  <a:lnTo>
                    <a:pt x="526" y="339"/>
                  </a:lnTo>
                  <a:lnTo>
                    <a:pt x="753" y="281"/>
                  </a:lnTo>
                  <a:close/>
                  <a:moveTo>
                    <a:pt x="713" y="188"/>
                  </a:moveTo>
                  <a:lnTo>
                    <a:pt x="718" y="195"/>
                  </a:lnTo>
                  <a:lnTo>
                    <a:pt x="723" y="205"/>
                  </a:lnTo>
                  <a:lnTo>
                    <a:pt x="726" y="212"/>
                  </a:lnTo>
                  <a:lnTo>
                    <a:pt x="519" y="324"/>
                  </a:lnTo>
                  <a:lnTo>
                    <a:pt x="509" y="305"/>
                  </a:lnTo>
                  <a:lnTo>
                    <a:pt x="713" y="188"/>
                  </a:lnTo>
                  <a:close/>
                  <a:moveTo>
                    <a:pt x="1833" y="156"/>
                  </a:moveTo>
                  <a:lnTo>
                    <a:pt x="1828" y="156"/>
                  </a:lnTo>
                  <a:lnTo>
                    <a:pt x="1824" y="158"/>
                  </a:lnTo>
                  <a:lnTo>
                    <a:pt x="1821" y="160"/>
                  </a:lnTo>
                  <a:lnTo>
                    <a:pt x="1819" y="163"/>
                  </a:lnTo>
                  <a:lnTo>
                    <a:pt x="1817" y="167"/>
                  </a:lnTo>
                  <a:lnTo>
                    <a:pt x="1817" y="173"/>
                  </a:lnTo>
                  <a:lnTo>
                    <a:pt x="1817" y="199"/>
                  </a:lnTo>
                  <a:lnTo>
                    <a:pt x="1850" y="199"/>
                  </a:lnTo>
                  <a:lnTo>
                    <a:pt x="1850" y="172"/>
                  </a:lnTo>
                  <a:lnTo>
                    <a:pt x="1849" y="167"/>
                  </a:lnTo>
                  <a:lnTo>
                    <a:pt x="1847" y="163"/>
                  </a:lnTo>
                  <a:lnTo>
                    <a:pt x="1844" y="160"/>
                  </a:lnTo>
                  <a:lnTo>
                    <a:pt x="1840" y="158"/>
                  </a:lnTo>
                  <a:lnTo>
                    <a:pt x="1837" y="156"/>
                  </a:lnTo>
                  <a:lnTo>
                    <a:pt x="1833" y="156"/>
                  </a:lnTo>
                  <a:close/>
                  <a:moveTo>
                    <a:pt x="2051" y="155"/>
                  </a:moveTo>
                  <a:lnTo>
                    <a:pt x="2045" y="156"/>
                  </a:lnTo>
                  <a:lnTo>
                    <a:pt x="2040" y="159"/>
                  </a:lnTo>
                  <a:lnTo>
                    <a:pt x="2037" y="165"/>
                  </a:lnTo>
                  <a:lnTo>
                    <a:pt x="2036" y="173"/>
                  </a:lnTo>
                  <a:lnTo>
                    <a:pt x="2036" y="180"/>
                  </a:lnTo>
                  <a:lnTo>
                    <a:pt x="2036" y="192"/>
                  </a:lnTo>
                  <a:lnTo>
                    <a:pt x="2036" y="208"/>
                  </a:lnTo>
                  <a:lnTo>
                    <a:pt x="2036" y="225"/>
                  </a:lnTo>
                  <a:lnTo>
                    <a:pt x="2036" y="243"/>
                  </a:lnTo>
                  <a:lnTo>
                    <a:pt x="2036" y="259"/>
                  </a:lnTo>
                  <a:lnTo>
                    <a:pt x="2036" y="273"/>
                  </a:lnTo>
                  <a:lnTo>
                    <a:pt x="2036" y="282"/>
                  </a:lnTo>
                  <a:lnTo>
                    <a:pt x="2036" y="285"/>
                  </a:lnTo>
                  <a:lnTo>
                    <a:pt x="2037" y="293"/>
                  </a:lnTo>
                  <a:lnTo>
                    <a:pt x="2040" y="300"/>
                  </a:lnTo>
                  <a:lnTo>
                    <a:pt x="2045" y="303"/>
                  </a:lnTo>
                  <a:lnTo>
                    <a:pt x="2051" y="304"/>
                  </a:lnTo>
                  <a:lnTo>
                    <a:pt x="2057" y="303"/>
                  </a:lnTo>
                  <a:lnTo>
                    <a:pt x="2062" y="300"/>
                  </a:lnTo>
                  <a:lnTo>
                    <a:pt x="2066" y="294"/>
                  </a:lnTo>
                  <a:lnTo>
                    <a:pt x="2069" y="286"/>
                  </a:lnTo>
                  <a:lnTo>
                    <a:pt x="2069" y="173"/>
                  </a:lnTo>
                  <a:lnTo>
                    <a:pt x="2066" y="164"/>
                  </a:lnTo>
                  <a:lnTo>
                    <a:pt x="2062" y="159"/>
                  </a:lnTo>
                  <a:lnTo>
                    <a:pt x="2057" y="156"/>
                  </a:lnTo>
                  <a:lnTo>
                    <a:pt x="2051" y="155"/>
                  </a:lnTo>
                  <a:close/>
                  <a:moveTo>
                    <a:pt x="1484" y="113"/>
                  </a:moveTo>
                  <a:lnTo>
                    <a:pt x="1561" y="113"/>
                  </a:lnTo>
                  <a:lnTo>
                    <a:pt x="1561" y="348"/>
                  </a:lnTo>
                  <a:lnTo>
                    <a:pt x="1484" y="348"/>
                  </a:lnTo>
                  <a:lnTo>
                    <a:pt x="1484" y="113"/>
                  </a:lnTo>
                  <a:close/>
                  <a:moveTo>
                    <a:pt x="648" y="106"/>
                  </a:moveTo>
                  <a:lnTo>
                    <a:pt x="656" y="114"/>
                  </a:lnTo>
                  <a:lnTo>
                    <a:pt x="664" y="123"/>
                  </a:lnTo>
                  <a:lnTo>
                    <a:pt x="671" y="131"/>
                  </a:lnTo>
                  <a:lnTo>
                    <a:pt x="501" y="292"/>
                  </a:lnTo>
                  <a:lnTo>
                    <a:pt x="491" y="281"/>
                  </a:lnTo>
                  <a:lnTo>
                    <a:pt x="480" y="272"/>
                  </a:lnTo>
                  <a:lnTo>
                    <a:pt x="648" y="106"/>
                  </a:lnTo>
                  <a:close/>
                  <a:moveTo>
                    <a:pt x="1833" y="105"/>
                  </a:moveTo>
                  <a:lnTo>
                    <a:pt x="1857" y="107"/>
                  </a:lnTo>
                  <a:lnTo>
                    <a:pt x="1876" y="113"/>
                  </a:lnTo>
                  <a:lnTo>
                    <a:pt x="1892" y="122"/>
                  </a:lnTo>
                  <a:lnTo>
                    <a:pt x="1904" y="133"/>
                  </a:lnTo>
                  <a:lnTo>
                    <a:pt x="1913" y="149"/>
                  </a:lnTo>
                  <a:lnTo>
                    <a:pt x="1918" y="166"/>
                  </a:lnTo>
                  <a:lnTo>
                    <a:pt x="1920" y="186"/>
                  </a:lnTo>
                  <a:lnTo>
                    <a:pt x="1920" y="246"/>
                  </a:lnTo>
                  <a:lnTo>
                    <a:pt x="1817" y="246"/>
                  </a:lnTo>
                  <a:lnTo>
                    <a:pt x="1817" y="288"/>
                  </a:lnTo>
                  <a:lnTo>
                    <a:pt x="1817" y="292"/>
                  </a:lnTo>
                  <a:lnTo>
                    <a:pt x="1819" y="297"/>
                  </a:lnTo>
                  <a:lnTo>
                    <a:pt x="1821" y="300"/>
                  </a:lnTo>
                  <a:lnTo>
                    <a:pt x="1824" y="303"/>
                  </a:lnTo>
                  <a:lnTo>
                    <a:pt x="1828" y="305"/>
                  </a:lnTo>
                  <a:lnTo>
                    <a:pt x="1833" y="305"/>
                  </a:lnTo>
                  <a:lnTo>
                    <a:pt x="1837" y="305"/>
                  </a:lnTo>
                  <a:lnTo>
                    <a:pt x="1840" y="303"/>
                  </a:lnTo>
                  <a:lnTo>
                    <a:pt x="1844" y="301"/>
                  </a:lnTo>
                  <a:lnTo>
                    <a:pt x="1847" y="297"/>
                  </a:lnTo>
                  <a:lnTo>
                    <a:pt x="1849" y="293"/>
                  </a:lnTo>
                  <a:lnTo>
                    <a:pt x="1850" y="288"/>
                  </a:lnTo>
                  <a:lnTo>
                    <a:pt x="1850" y="267"/>
                  </a:lnTo>
                  <a:lnTo>
                    <a:pt x="1920" y="267"/>
                  </a:lnTo>
                  <a:lnTo>
                    <a:pt x="1920" y="276"/>
                  </a:lnTo>
                  <a:lnTo>
                    <a:pt x="1918" y="294"/>
                  </a:lnTo>
                  <a:lnTo>
                    <a:pt x="1913" y="312"/>
                  </a:lnTo>
                  <a:lnTo>
                    <a:pt x="1903" y="327"/>
                  </a:lnTo>
                  <a:lnTo>
                    <a:pt x="1891" y="339"/>
                  </a:lnTo>
                  <a:lnTo>
                    <a:pt x="1875" y="348"/>
                  </a:lnTo>
                  <a:lnTo>
                    <a:pt x="1856" y="353"/>
                  </a:lnTo>
                  <a:lnTo>
                    <a:pt x="1833" y="355"/>
                  </a:lnTo>
                  <a:lnTo>
                    <a:pt x="1810" y="353"/>
                  </a:lnTo>
                  <a:lnTo>
                    <a:pt x="1792" y="349"/>
                  </a:lnTo>
                  <a:lnTo>
                    <a:pt x="1775" y="341"/>
                  </a:lnTo>
                  <a:lnTo>
                    <a:pt x="1763" y="329"/>
                  </a:lnTo>
                  <a:lnTo>
                    <a:pt x="1753" y="314"/>
                  </a:lnTo>
                  <a:lnTo>
                    <a:pt x="1747" y="296"/>
                  </a:lnTo>
                  <a:lnTo>
                    <a:pt x="1745" y="275"/>
                  </a:lnTo>
                  <a:lnTo>
                    <a:pt x="1745" y="186"/>
                  </a:lnTo>
                  <a:lnTo>
                    <a:pt x="1747" y="164"/>
                  </a:lnTo>
                  <a:lnTo>
                    <a:pt x="1753" y="147"/>
                  </a:lnTo>
                  <a:lnTo>
                    <a:pt x="1763" y="131"/>
                  </a:lnTo>
                  <a:lnTo>
                    <a:pt x="1775" y="120"/>
                  </a:lnTo>
                  <a:lnTo>
                    <a:pt x="1792" y="112"/>
                  </a:lnTo>
                  <a:lnTo>
                    <a:pt x="1810" y="106"/>
                  </a:lnTo>
                  <a:lnTo>
                    <a:pt x="1833" y="105"/>
                  </a:lnTo>
                  <a:close/>
                  <a:moveTo>
                    <a:pt x="1379" y="105"/>
                  </a:moveTo>
                  <a:lnTo>
                    <a:pt x="1397" y="107"/>
                  </a:lnTo>
                  <a:lnTo>
                    <a:pt x="1412" y="114"/>
                  </a:lnTo>
                  <a:lnTo>
                    <a:pt x="1423" y="123"/>
                  </a:lnTo>
                  <a:lnTo>
                    <a:pt x="1431" y="136"/>
                  </a:lnTo>
                  <a:lnTo>
                    <a:pt x="1437" y="151"/>
                  </a:lnTo>
                  <a:lnTo>
                    <a:pt x="1439" y="167"/>
                  </a:lnTo>
                  <a:lnTo>
                    <a:pt x="1439" y="348"/>
                  </a:lnTo>
                  <a:lnTo>
                    <a:pt x="1362" y="348"/>
                  </a:lnTo>
                  <a:lnTo>
                    <a:pt x="1362" y="184"/>
                  </a:lnTo>
                  <a:lnTo>
                    <a:pt x="1361" y="176"/>
                  </a:lnTo>
                  <a:lnTo>
                    <a:pt x="1358" y="169"/>
                  </a:lnTo>
                  <a:lnTo>
                    <a:pt x="1352" y="165"/>
                  </a:lnTo>
                  <a:lnTo>
                    <a:pt x="1347" y="164"/>
                  </a:lnTo>
                  <a:lnTo>
                    <a:pt x="1340" y="165"/>
                  </a:lnTo>
                  <a:lnTo>
                    <a:pt x="1335" y="169"/>
                  </a:lnTo>
                  <a:lnTo>
                    <a:pt x="1331" y="175"/>
                  </a:lnTo>
                  <a:lnTo>
                    <a:pt x="1329" y="183"/>
                  </a:lnTo>
                  <a:lnTo>
                    <a:pt x="1329" y="348"/>
                  </a:lnTo>
                  <a:lnTo>
                    <a:pt x="1254" y="348"/>
                  </a:lnTo>
                  <a:lnTo>
                    <a:pt x="1254" y="113"/>
                  </a:lnTo>
                  <a:lnTo>
                    <a:pt x="1321" y="113"/>
                  </a:lnTo>
                  <a:lnTo>
                    <a:pt x="1322" y="133"/>
                  </a:lnTo>
                  <a:lnTo>
                    <a:pt x="1323" y="133"/>
                  </a:lnTo>
                  <a:lnTo>
                    <a:pt x="1329" y="127"/>
                  </a:lnTo>
                  <a:lnTo>
                    <a:pt x="1337" y="120"/>
                  </a:lnTo>
                  <a:lnTo>
                    <a:pt x="1348" y="113"/>
                  </a:lnTo>
                  <a:lnTo>
                    <a:pt x="1362" y="107"/>
                  </a:lnTo>
                  <a:lnTo>
                    <a:pt x="1379" y="105"/>
                  </a:lnTo>
                  <a:close/>
                  <a:moveTo>
                    <a:pt x="563" y="45"/>
                  </a:moveTo>
                  <a:lnTo>
                    <a:pt x="574" y="51"/>
                  </a:lnTo>
                  <a:lnTo>
                    <a:pt x="585" y="58"/>
                  </a:lnTo>
                  <a:lnTo>
                    <a:pt x="595" y="64"/>
                  </a:lnTo>
                  <a:lnTo>
                    <a:pt x="473" y="266"/>
                  </a:lnTo>
                  <a:lnTo>
                    <a:pt x="460" y="257"/>
                  </a:lnTo>
                  <a:lnTo>
                    <a:pt x="445" y="249"/>
                  </a:lnTo>
                  <a:lnTo>
                    <a:pt x="563" y="45"/>
                  </a:lnTo>
                  <a:close/>
                  <a:moveTo>
                    <a:pt x="1612" y="42"/>
                  </a:moveTo>
                  <a:lnTo>
                    <a:pt x="1689" y="42"/>
                  </a:lnTo>
                  <a:lnTo>
                    <a:pt x="1689" y="111"/>
                  </a:lnTo>
                  <a:lnTo>
                    <a:pt x="1722" y="111"/>
                  </a:lnTo>
                  <a:lnTo>
                    <a:pt x="1722" y="160"/>
                  </a:lnTo>
                  <a:lnTo>
                    <a:pt x="1689" y="160"/>
                  </a:lnTo>
                  <a:lnTo>
                    <a:pt x="1689" y="280"/>
                  </a:lnTo>
                  <a:lnTo>
                    <a:pt x="1691" y="289"/>
                  </a:lnTo>
                  <a:lnTo>
                    <a:pt x="1695" y="296"/>
                  </a:lnTo>
                  <a:lnTo>
                    <a:pt x="1701" y="300"/>
                  </a:lnTo>
                  <a:lnTo>
                    <a:pt x="1710" y="301"/>
                  </a:lnTo>
                  <a:lnTo>
                    <a:pt x="1713" y="301"/>
                  </a:lnTo>
                  <a:lnTo>
                    <a:pt x="1716" y="301"/>
                  </a:lnTo>
                  <a:lnTo>
                    <a:pt x="1718" y="301"/>
                  </a:lnTo>
                  <a:lnTo>
                    <a:pt x="1721" y="301"/>
                  </a:lnTo>
                  <a:lnTo>
                    <a:pt x="1722" y="301"/>
                  </a:lnTo>
                  <a:lnTo>
                    <a:pt x="1722" y="350"/>
                  </a:lnTo>
                  <a:lnTo>
                    <a:pt x="1678" y="350"/>
                  </a:lnTo>
                  <a:lnTo>
                    <a:pt x="1659" y="348"/>
                  </a:lnTo>
                  <a:lnTo>
                    <a:pt x="1642" y="343"/>
                  </a:lnTo>
                  <a:lnTo>
                    <a:pt x="1630" y="334"/>
                  </a:lnTo>
                  <a:lnTo>
                    <a:pt x="1619" y="322"/>
                  </a:lnTo>
                  <a:lnTo>
                    <a:pt x="1614" y="307"/>
                  </a:lnTo>
                  <a:lnTo>
                    <a:pt x="1612" y="289"/>
                  </a:lnTo>
                  <a:lnTo>
                    <a:pt x="1612" y="160"/>
                  </a:lnTo>
                  <a:lnTo>
                    <a:pt x="1589" y="160"/>
                  </a:lnTo>
                  <a:lnTo>
                    <a:pt x="1589" y="111"/>
                  </a:lnTo>
                  <a:lnTo>
                    <a:pt x="1612" y="111"/>
                  </a:lnTo>
                  <a:lnTo>
                    <a:pt x="1612" y="42"/>
                  </a:lnTo>
                  <a:close/>
                  <a:moveTo>
                    <a:pt x="1004" y="32"/>
                  </a:moveTo>
                  <a:lnTo>
                    <a:pt x="1084" y="32"/>
                  </a:lnTo>
                  <a:lnTo>
                    <a:pt x="1084" y="269"/>
                  </a:lnTo>
                  <a:lnTo>
                    <a:pt x="1084" y="278"/>
                  </a:lnTo>
                  <a:lnTo>
                    <a:pt x="1086" y="285"/>
                  </a:lnTo>
                  <a:lnTo>
                    <a:pt x="1091" y="290"/>
                  </a:lnTo>
                  <a:lnTo>
                    <a:pt x="1097" y="294"/>
                  </a:lnTo>
                  <a:lnTo>
                    <a:pt x="1106" y="296"/>
                  </a:lnTo>
                  <a:lnTo>
                    <a:pt x="1116" y="293"/>
                  </a:lnTo>
                  <a:lnTo>
                    <a:pt x="1124" y="289"/>
                  </a:lnTo>
                  <a:lnTo>
                    <a:pt x="1127" y="280"/>
                  </a:lnTo>
                  <a:lnTo>
                    <a:pt x="1129" y="269"/>
                  </a:lnTo>
                  <a:lnTo>
                    <a:pt x="1129" y="32"/>
                  </a:lnTo>
                  <a:lnTo>
                    <a:pt x="1208" y="32"/>
                  </a:lnTo>
                  <a:lnTo>
                    <a:pt x="1208" y="261"/>
                  </a:lnTo>
                  <a:lnTo>
                    <a:pt x="1207" y="278"/>
                  </a:lnTo>
                  <a:lnTo>
                    <a:pt x="1204" y="294"/>
                  </a:lnTo>
                  <a:lnTo>
                    <a:pt x="1199" y="310"/>
                  </a:lnTo>
                  <a:lnTo>
                    <a:pt x="1191" y="322"/>
                  </a:lnTo>
                  <a:lnTo>
                    <a:pt x="1180" y="334"/>
                  </a:lnTo>
                  <a:lnTo>
                    <a:pt x="1166" y="343"/>
                  </a:lnTo>
                  <a:lnTo>
                    <a:pt x="1149" y="350"/>
                  </a:lnTo>
                  <a:lnTo>
                    <a:pt x="1130" y="354"/>
                  </a:lnTo>
                  <a:lnTo>
                    <a:pt x="1106" y="356"/>
                  </a:lnTo>
                  <a:lnTo>
                    <a:pt x="1083" y="354"/>
                  </a:lnTo>
                  <a:lnTo>
                    <a:pt x="1064" y="350"/>
                  </a:lnTo>
                  <a:lnTo>
                    <a:pt x="1046" y="343"/>
                  </a:lnTo>
                  <a:lnTo>
                    <a:pt x="1032" y="333"/>
                  </a:lnTo>
                  <a:lnTo>
                    <a:pt x="1019" y="319"/>
                  </a:lnTo>
                  <a:lnTo>
                    <a:pt x="1011" y="304"/>
                  </a:lnTo>
                  <a:lnTo>
                    <a:pt x="1006" y="284"/>
                  </a:lnTo>
                  <a:lnTo>
                    <a:pt x="1004" y="261"/>
                  </a:lnTo>
                  <a:lnTo>
                    <a:pt x="1004" y="32"/>
                  </a:lnTo>
                  <a:close/>
                  <a:moveTo>
                    <a:pt x="1484" y="32"/>
                  </a:moveTo>
                  <a:lnTo>
                    <a:pt x="1561" y="32"/>
                  </a:lnTo>
                  <a:lnTo>
                    <a:pt x="1561" y="89"/>
                  </a:lnTo>
                  <a:lnTo>
                    <a:pt x="1484" y="89"/>
                  </a:lnTo>
                  <a:lnTo>
                    <a:pt x="1484" y="32"/>
                  </a:lnTo>
                  <a:close/>
                  <a:moveTo>
                    <a:pt x="2068" y="32"/>
                  </a:moveTo>
                  <a:lnTo>
                    <a:pt x="2142" y="32"/>
                  </a:lnTo>
                  <a:lnTo>
                    <a:pt x="2142" y="348"/>
                  </a:lnTo>
                  <a:lnTo>
                    <a:pt x="2077" y="348"/>
                  </a:lnTo>
                  <a:lnTo>
                    <a:pt x="2076" y="330"/>
                  </a:lnTo>
                  <a:lnTo>
                    <a:pt x="2074" y="330"/>
                  </a:lnTo>
                  <a:lnTo>
                    <a:pt x="2071" y="334"/>
                  </a:lnTo>
                  <a:lnTo>
                    <a:pt x="2065" y="339"/>
                  </a:lnTo>
                  <a:lnTo>
                    <a:pt x="2058" y="345"/>
                  </a:lnTo>
                  <a:lnTo>
                    <a:pt x="2049" y="350"/>
                  </a:lnTo>
                  <a:lnTo>
                    <a:pt x="2037" y="353"/>
                  </a:lnTo>
                  <a:lnTo>
                    <a:pt x="2021" y="355"/>
                  </a:lnTo>
                  <a:lnTo>
                    <a:pt x="2003" y="353"/>
                  </a:lnTo>
                  <a:lnTo>
                    <a:pt x="1988" y="346"/>
                  </a:lnTo>
                  <a:lnTo>
                    <a:pt x="1977" y="337"/>
                  </a:lnTo>
                  <a:lnTo>
                    <a:pt x="1968" y="323"/>
                  </a:lnTo>
                  <a:lnTo>
                    <a:pt x="1963" y="307"/>
                  </a:lnTo>
                  <a:lnTo>
                    <a:pt x="1961" y="288"/>
                  </a:lnTo>
                  <a:lnTo>
                    <a:pt x="1961" y="171"/>
                  </a:lnTo>
                  <a:lnTo>
                    <a:pt x="1963" y="152"/>
                  </a:lnTo>
                  <a:lnTo>
                    <a:pt x="1968" y="135"/>
                  </a:lnTo>
                  <a:lnTo>
                    <a:pt x="1978" y="123"/>
                  </a:lnTo>
                  <a:lnTo>
                    <a:pt x="1989" y="113"/>
                  </a:lnTo>
                  <a:lnTo>
                    <a:pt x="2003" y="106"/>
                  </a:lnTo>
                  <a:lnTo>
                    <a:pt x="2020" y="104"/>
                  </a:lnTo>
                  <a:lnTo>
                    <a:pt x="2034" y="106"/>
                  </a:lnTo>
                  <a:lnTo>
                    <a:pt x="2047" y="110"/>
                  </a:lnTo>
                  <a:lnTo>
                    <a:pt x="2056" y="114"/>
                  </a:lnTo>
                  <a:lnTo>
                    <a:pt x="2062" y="118"/>
                  </a:lnTo>
                  <a:lnTo>
                    <a:pt x="2068" y="121"/>
                  </a:lnTo>
                  <a:lnTo>
                    <a:pt x="2068" y="32"/>
                  </a:lnTo>
                  <a:close/>
                  <a:moveTo>
                    <a:pt x="467" y="10"/>
                  </a:moveTo>
                  <a:lnTo>
                    <a:pt x="485" y="14"/>
                  </a:lnTo>
                  <a:lnTo>
                    <a:pt x="503" y="20"/>
                  </a:lnTo>
                  <a:lnTo>
                    <a:pt x="440" y="247"/>
                  </a:lnTo>
                  <a:lnTo>
                    <a:pt x="423" y="242"/>
                  </a:lnTo>
                  <a:lnTo>
                    <a:pt x="407" y="238"/>
                  </a:lnTo>
                  <a:lnTo>
                    <a:pt x="467" y="10"/>
                  </a:lnTo>
                  <a:close/>
                  <a:moveTo>
                    <a:pt x="305" y="9"/>
                  </a:moveTo>
                  <a:lnTo>
                    <a:pt x="365" y="238"/>
                  </a:lnTo>
                  <a:lnTo>
                    <a:pt x="339" y="244"/>
                  </a:lnTo>
                  <a:lnTo>
                    <a:pt x="314" y="254"/>
                  </a:lnTo>
                  <a:lnTo>
                    <a:pt x="292" y="269"/>
                  </a:lnTo>
                  <a:lnTo>
                    <a:pt x="274" y="286"/>
                  </a:lnTo>
                  <a:lnTo>
                    <a:pt x="258" y="307"/>
                  </a:lnTo>
                  <a:lnTo>
                    <a:pt x="247" y="331"/>
                  </a:lnTo>
                  <a:lnTo>
                    <a:pt x="240" y="356"/>
                  </a:lnTo>
                  <a:lnTo>
                    <a:pt x="238" y="383"/>
                  </a:lnTo>
                  <a:lnTo>
                    <a:pt x="241" y="413"/>
                  </a:lnTo>
                  <a:lnTo>
                    <a:pt x="249" y="441"/>
                  </a:lnTo>
                  <a:lnTo>
                    <a:pt x="262" y="466"/>
                  </a:lnTo>
                  <a:lnTo>
                    <a:pt x="281" y="488"/>
                  </a:lnTo>
                  <a:lnTo>
                    <a:pt x="303" y="506"/>
                  </a:lnTo>
                  <a:lnTo>
                    <a:pt x="327" y="520"/>
                  </a:lnTo>
                  <a:lnTo>
                    <a:pt x="355" y="528"/>
                  </a:lnTo>
                  <a:lnTo>
                    <a:pt x="384" y="531"/>
                  </a:lnTo>
                  <a:lnTo>
                    <a:pt x="414" y="528"/>
                  </a:lnTo>
                  <a:lnTo>
                    <a:pt x="442" y="520"/>
                  </a:lnTo>
                  <a:lnTo>
                    <a:pt x="467" y="506"/>
                  </a:lnTo>
                  <a:lnTo>
                    <a:pt x="488" y="488"/>
                  </a:lnTo>
                  <a:lnTo>
                    <a:pt x="507" y="466"/>
                  </a:lnTo>
                  <a:lnTo>
                    <a:pt x="520" y="441"/>
                  </a:lnTo>
                  <a:lnTo>
                    <a:pt x="529" y="414"/>
                  </a:lnTo>
                  <a:lnTo>
                    <a:pt x="532" y="384"/>
                  </a:lnTo>
                  <a:lnTo>
                    <a:pt x="767" y="384"/>
                  </a:lnTo>
                  <a:lnTo>
                    <a:pt x="766" y="415"/>
                  </a:lnTo>
                  <a:lnTo>
                    <a:pt x="762" y="445"/>
                  </a:lnTo>
                  <a:lnTo>
                    <a:pt x="756" y="474"/>
                  </a:lnTo>
                  <a:lnTo>
                    <a:pt x="685" y="466"/>
                  </a:lnTo>
                  <a:lnTo>
                    <a:pt x="685" y="469"/>
                  </a:lnTo>
                  <a:lnTo>
                    <a:pt x="749" y="500"/>
                  </a:lnTo>
                  <a:lnTo>
                    <a:pt x="739" y="528"/>
                  </a:lnTo>
                  <a:lnTo>
                    <a:pt x="727" y="556"/>
                  </a:lnTo>
                  <a:lnTo>
                    <a:pt x="713" y="582"/>
                  </a:lnTo>
                  <a:lnTo>
                    <a:pt x="641" y="549"/>
                  </a:lnTo>
                  <a:lnTo>
                    <a:pt x="639" y="552"/>
                  </a:lnTo>
                  <a:lnTo>
                    <a:pt x="698" y="604"/>
                  </a:lnTo>
                  <a:lnTo>
                    <a:pt x="682" y="626"/>
                  </a:lnTo>
                  <a:lnTo>
                    <a:pt x="663" y="648"/>
                  </a:lnTo>
                  <a:lnTo>
                    <a:pt x="642" y="667"/>
                  </a:lnTo>
                  <a:lnTo>
                    <a:pt x="578" y="611"/>
                  </a:lnTo>
                  <a:lnTo>
                    <a:pt x="575" y="613"/>
                  </a:lnTo>
                  <a:lnTo>
                    <a:pt x="621" y="686"/>
                  </a:lnTo>
                  <a:lnTo>
                    <a:pt x="589" y="709"/>
                  </a:lnTo>
                  <a:lnTo>
                    <a:pt x="554" y="728"/>
                  </a:lnTo>
                  <a:lnTo>
                    <a:pt x="504" y="649"/>
                  </a:lnTo>
                  <a:lnTo>
                    <a:pt x="501" y="650"/>
                  </a:lnTo>
                  <a:lnTo>
                    <a:pt x="526" y="741"/>
                  </a:lnTo>
                  <a:lnTo>
                    <a:pt x="492" y="753"/>
                  </a:lnTo>
                  <a:lnTo>
                    <a:pt x="453" y="761"/>
                  </a:lnTo>
                  <a:lnTo>
                    <a:pt x="425" y="663"/>
                  </a:lnTo>
                  <a:lnTo>
                    <a:pt x="422" y="663"/>
                  </a:lnTo>
                  <a:lnTo>
                    <a:pt x="422" y="766"/>
                  </a:lnTo>
                  <a:lnTo>
                    <a:pt x="384" y="768"/>
                  </a:lnTo>
                  <a:lnTo>
                    <a:pt x="351" y="767"/>
                  </a:lnTo>
                  <a:lnTo>
                    <a:pt x="351" y="656"/>
                  </a:lnTo>
                  <a:lnTo>
                    <a:pt x="348" y="656"/>
                  </a:lnTo>
                  <a:lnTo>
                    <a:pt x="318" y="763"/>
                  </a:lnTo>
                  <a:lnTo>
                    <a:pt x="285" y="755"/>
                  </a:lnTo>
                  <a:lnTo>
                    <a:pt x="253" y="745"/>
                  </a:lnTo>
                  <a:lnTo>
                    <a:pt x="284" y="629"/>
                  </a:lnTo>
                  <a:lnTo>
                    <a:pt x="281" y="628"/>
                  </a:lnTo>
                  <a:lnTo>
                    <a:pt x="221" y="732"/>
                  </a:lnTo>
                  <a:lnTo>
                    <a:pt x="191" y="716"/>
                  </a:lnTo>
                  <a:lnTo>
                    <a:pt x="164" y="698"/>
                  </a:lnTo>
                  <a:lnTo>
                    <a:pt x="230" y="586"/>
                  </a:lnTo>
                  <a:lnTo>
                    <a:pt x="228" y="584"/>
                  </a:lnTo>
                  <a:lnTo>
                    <a:pt x="135" y="676"/>
                  </a:lnTo>
                  <a:lnTo>
                    <a:pt x="112" y="655"/>
                  </a:lnTo>
                  <a:lnTo>
                    <a:pt x="91" y="631"/>
                  </a:lnTo>
                  <a:lnTo>
                    <a:pt x="194" y="531"/>
                  </a:lnTo>
                  <a:lnTo>
                    <a:pt x="192" y="528"/>
                  </a:lnTo>
                  <a:lnTo>
                    <a:pt x="67" y="600"/>
                  </a:lnTo>
                  <a:lnTo>
                    <a:pt x="51" y="574"/>
                  </a:lnTo>
                  <a:lnTo>
                    <a:pt x="37" y="548"/>
                  </a:lnTo>
                  <a:lnTo>
                    <a:pt x="175" y="471"/>
                  </a:lnTo>
                  <a:lnTo>
                    <a:pt x="173" y="468"/>
                  </a:lnTo>
                  <a:lnTo>
                    <a:pt x="22" y="510"/>
                  </a:lnTo>
                  <a:lnTo>
                    <a:pt x="12" y="483"/>
                  </a:lnTo>
                  <a:lnTo>
                    <a:pt x="7" y="454"/>
                  </a:lnTo>
                  <a:lnTo>
                    <a:pt x="170" y="413"/>
                  </a:lnTo>
                  <a:lnTo>
                    <a:pt x="169" y="410"/>
                  </a:lnTo>
                  <a:lnTo>
                    <a:pt x="1" y="411"/>
                  </a:lnTo>
                  <a:lnTo>
                    <a:pt x="1" y="398"/>
                  </a:lnTo>
                  <a:lnTo>
                    <a:pt x="0" y="384"/>
                  </a:lnTo>
                  <a:lnTo>
                    <a:pt x="1" y="370"/>
                  </a:lnTo>
                  <a:lnTo>
                    <a:pt x="2" y="355"/>
                  </a:lnTo>
                  <a:lnTo>
                    <a:pt x="181" y="355"/>
                  </a:lnTo>
                  <a:lnTo>
                    <a:pt x="181" y="352"/>
                  </a:lnTo>
                  <a:lnTo>
                    <a:pt x="7" y="310"/>
                  </a:lnTo>
                  <a:lnTo>
                    <a:pt x="11" y="292"/>
                  </a:lnTo>
                  <a:lnTo>
                    <a:pt x="15" y="275"/>
                  </a:lnTo>
                  <a:lnTo>
                    <a:pt x="22" y="258"/>
                  </a:lnTo>
                  <a:lnTo>
                    <a:pt x="203" y="309"/>
                  </a:lnTo>
                  <a:lnTo>
                    <a:pt x="204" y="306"/>
                  </a:lnTo>
                  <a:lnTo>
                    <a:pt x="39" y="215"/>
                  </a:lnTo>
                  <a:lnTo>
                    <a:pt x="46" y="200"/>
                  </a:lnTo>
                  <a:lnTo>
                    <a:pt x="56" y="185"/>
                  </a:lnTo>
                  <a:lnTo>
                    <a:pt x="65" y="172"/>
                  </a:lnTo>
                  <a:lnTo>
                    <a:pt x="238" y="272"/>
                  </a:lnTo>
                  <a:lnTo>
                    <a:pt x="240" y="269"/>
                  </a:lnTo>
                  <a:lnTo>
                    <a:pt x="95" y="131"/>
                  </a:lnTo>
                  <a:lnTo>
                    <a:pt x="105" y="120"/>
                  </a:lnTo>
                  <a:lnTo>
                    <a:pt x="117" y="109"/>
                  </a:lnTo>
                  <a:lnTo>
                    <a:pt x="128" y="99"/>
                  </a:lnTo>
                  <a:lnTo>
                    <a:pt x="278" y="247"/>
                  </a:lnTo>
                  <a:lnTo>
                    <a:pt x="280" y="245"/>
                  </a:lnTo>
                  <a:lnTo>
                    <a:pt x="171" y="65"/>
                  </a:lnTo>
                  <a:lnTo>
                    <a:pt x="190" y="53"/>
                  </a:lnTo>
                  <a:lnTo>
                    <a:pt x="211" y="42"/>
                  </a:lnTo>
                  <a:lnTo>
                    <a:pt x="320" y="236"/>
                  </a:lnTo>
                  <a:lnTo>
                    <a:pt x="323" y="234"/>
                  </a:lnTo>
                  <a:lnTo>
                    <a:pt x="264" y="20"/>
                  </a:lnTo>
                  <a:lnTo>
                    <a:pt x="284" y="13"/>
                  </a:lnTo>
                  <a:lnTo>
                    <a:pt x="305" y="9"/>
                  </a:lnTo>
                  <a:close/>
                  <a:moveTo>
                    <a:pt x="384" y="0"/>
                  </a:moveTo>
                  <a:lnTo>
                    <a:pt x="395" y="1"/>
                  </a:lnTo>
                  <a:lnTo>
                    <a:pt x="405" y="1"/>
                  </a:lnTo>
                  <a:lnTo>
                    <a:pt x="403" y="238"/>
                  </a:lnTo>
                  <a:lnTo>
                    <a:pt x="384" y="237"/>
                  </a:lnTo>
                  <a:lnTo>
                    <a:pt x="367" y="238"/>
                  </a:lnTo>
                  <a:lnTo>
                    <a:pt x="365" y="1"/>
                  </a:lnTo>
                  <a:lnTo>
                    <a:pt x="374" y="1"/>
                  </a:lnTo>
                  <a:lnTo>
                    <a:pt x="384" y="0"/>
                  </a:lnTo>
                  <a:close/>
                </a:path>
              </a:pathLst>
            </a:custGeom>
            <a:solidFill>
              <a:schemeClr val="tx2"/>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6" name="Freeform 10">
              <a:extLst>
                <a:ext uri="{FF2B5EF4-FFF2-40B4-BE49-F238E27FC236}">
                  <a16:creationId xmlns:a16="http://schemas.microsoft.com/office/drawing/2014/main" xmlns="" id="{7BABBEE1-1573-49B2-9BD7-A65BB6A69301}"/>
                </a:ext>
              </a:extLst>
            </p:cNvPr>
            <p:cNvSpPr>
              <a:spLocks/>
            </p:cNvSpPr>
            <p:nvPr/>
          </p:nvSpPr>
          <p:spPr bwMode="auto">
            <a:xfrm>
              <a:off x="932" y="1436"/>
              <a:ext cx="50" cy="81"/>
            </a:xfrm>
            <a:custGeom>
              <a:avLst/>
              <a:gdLst>
                <a:gd name="T0" fmla="*/ 4 w 99"/>
                <a:gd name="T1" fmla="*/ 0 h 162"/>
                <a:gd name="T2" fmla="*/ 5 w 99"/>
                <a:gd name="T3" fmla="*/ 1 h 162"/>
                <a:gd name="T4" fmla="*/ 5 w 99"/>
                <a:gd name="T5" fmla="*/ 1 h 162"/>
                <a:gd name="T6" fmla="*/ 6 w 99"/>
                <a:gd name="T7" fmla="*/ 1 h 162"/>
                <a:gd name="T8" fmla="*/ 6 w 99"/>
                <a:gd name="T9" fmla="*/ 2 h 162"/>
                <a:gd name="T10" fmla="*/ 6 w 99"/>
                <a:gd name="T11" fmla="*/ 2 h 162"/>
                <a:gd name="T12" fmla="*/ 7 w 99"/>
                <a:gd name="T13" fmla="*/ 3 h 162"/>
                <a:gd name="T14" fmla="*/ 7 w 99"/>
                <a:gd name="T15" fmla="*/ 3 h 162"/>
                <a:gd name="T16" fmla="*/ 7 w 99"/>
                <a:gd name="T17" fmla="*/ 3 h 162"/>
                <a:gd name="T18" fmla="*/ 7 w 99"/>
                <a:gd name="T19" fmla="*/ 4 h 162"/>
                <a:gd name="T20" fmla="*/ 5 w 99"/>
                <a:gd name="T21" fmla="*/ 4 h 162"/>
                <a:gd name="T22" fmla="*/ 5 w 99"/>
                <a:gd name="T23" fmla="*/ 4 h 162"/>
                <a:gd name="T24" fmla="*/ 5 w 99"/>
                <a:gd name="T25" fmla="*/ 3 h 162"/>
                <a:gd name="T26" fmla="*/ 5 w 99"/>
                <a:gd name="T27" fmla="*/ 2 h 162"/>
                <a:gd name="T28" fmla="*/ 5 w 99"/>
                <a:gd name="T29" fmla="*/ 2 h 162"/>
                <a:gd name="T30" fmla="*/ 4 w 99"/>
                <a:gd name="T31" fmla="*/ 2 h 162"/>
                <a:gd name="T32" fmla="*/ 4 w 99"/>
                <a:gd name="T33" fmla="*/ 2 h 162"/>
                <a:gd name="T34" fmla="*/ 3 w 99"/>
                <a:gd name="T35" fmla="*/ 2 h 162"/>
                <a:gd name="T36" fmla="*/ 3 w 99"/>
                <a:gd name="T37" fmla="*/ 2 h 162"/>
                <a:gd name="T38" fmla="*/ 2 w 99"/>
                <a:gd name="T39" fmla="*/ 2 h 162"/>
                <a:gd name="T40" fmla="*/ 2 w 99"/>
                <a:gd name="T41" fmla="*/ 3 h 162"/>
                <a:gd name="T42" fmla="*/ 2 w 99"/>
                <a:gd name="T43" fmla="*/ 4 h 162"/>
                <a:gd name="T44" fmla="*/ 2 w 99"/>
                <a:gd name="T45" fmla="*/ 5 h 162"/>
                <a:gd name="T46" fmla="*/ 2 w 99"/>
                <a:gd name="T47" fmla="*/ 7 h 162"/>
                <a:gd name="T48" fmla="*/ 2 w 99"/>
                <a:gd name="T49" fmla="*/ 8 h 162"/>
                <a:gd name="T50" fmla="*/ 2 w 99"/>
                <a:gd name="T51" fmla="*/ 9 h 162"/>
                <a:gd name="T52" fmla="*/ 3 w 99"/>
                <a:gd name="T53" fmla="*/ 9 h 162"/>
                <a:gd name="T54" fmla="*/ 3 w 99"/>
                <a:gd name="T55" fmla="*/ 9 h 162"/>
                <a:gd name="T56" fmla="*/ 4 w 99"/>
                <a:gd name="T57" fmla="*/ 9 h 162"/>
                <a:gd name="T58" fmla="*/ 4 w 99"/>
                <a:gd name="T59" fmla="*/ 9 h 162"/>
                <a:gd name="T60" fmla="*/ 5 w 99"/>
                <a:gd name="T61" fmla="*/ 9 h 162"/>
                <a:gd name="T62" fmla="*/ 5 w 99"/>
                <a:gd name="T63" fmla="*/ 9 h 162"/>
                <a:gd name="T64" fmla="*/ 5 w 99"/>
                <a:gd name="T65" fmla="*/ 8 h 162"/>
                <a:gd name="T66" fmla="*/ 5 w 99"/>
                <a:gd name="T67" fmla="*/ 8 h 162"/>
                <a:gd name="T68" fmla="*/ 5 w 99"/>
                <a:gd name="T69" fmla="*/ 7 h 162"/>
                <a:gd name="T70" fmla="*/ 5 w 99"/>
                <a:gd name="T71" fmla="*/ 7 h 162"/>
                <a:gd name="T72" fmla="*/ 7 w 99"/>
                <a:gd name="T73" fmla="*/ 7 h 162"/>
                <a:gd name="T74" fmla="*/ 7 w 99"/>
                <a:gd name="T75" fmla="*/ 7 h 162"/>
                <a:gd name="T76" fmla="*/ 7 w 99"/>
                <a:gd name="T77" fmla="*/ 8 h 162"/>
                <a:gd name="T78" fmla="*/ 6 w 99"/>
                <a:gd name="T79" fmla="*/ 9 h 162"/>
                <a:gd name="T80" fmla="*/ 6 w 99"/>
                <a:gd name="T81" fmla="*/ 9 h 162"/>
                <a:gd name="T82" fmla="*/ 6 w 99"/>
                <a:gd name="T83" fmla="*/ 10 h 162"/>
                <a:gd name="T84" fmla="*/ 5 w 99"/>
                <a:gd name="T85" fmla="*/ 10 h 162"/>
                <a:gd name="T86" fmla="*/ 5 w 99"/>
                <a:gd name="T87" fmla="*/ 10 h 162"/>
                <a:gd name="T88" fmla="*/ 4 w 99"/>
                <a:gd name="T89" fmla="*/ 11 h 162"/>
                <a:gd name="T90" fmla="*/ 3 w 99"/>
                <a:gd name="T91" fmla="*/ 10 h 162"/>
                <a:gd name="T92" fmla="*/ 2 w 99"/>
                <a:gd name="T93" fmla="*/ 10 h 162"/>
                <a:gd name="T94" fmla="*/ 1 w 99"/>
                <a:gd name="T95" fmla="*/ 10 h 162"/>
                <a:gd name="T96" fmla="*/ 1 w 99"/>
                <a:gd name="T97" fmla="*/ 9 h 162"/>
                <a:gd name="T98" fmla="*/ 1 w 99"/>
                <a:gd name="T99" fmla="*/ 8 h 162"/>
                <a:gd name="T100" fmla="*/ 1 w 99"/>
                <a:gd name="T101" fmla="*/ 7 h 162"/>
                <a:gd name="T102" fmla="*/ 0 w 99"/>
                <a:gd name="T103" fmla="*/ 6 h 162"/>
                <a:gd name="T104" fmla="*/ 1 w 99"/>
                <a:gd name="T105" fmla="*/ 4 h 162"/>
                <a:gd name="T106" fmla="*/ 1 w 99"/>
                <a:gd name="T107" fmla="*/ 3 h 162"/>
                <a:gd name="T108" fmla="*/ 1 w 99"/>
                <a:gd name="T109" fmla="*/ 2 h 162"/>
                <a:gd name="T110" fmla="*/ 1 w 99"/>
                <a:gd name="T111" fmla="*/ 1 h 162"/>
                <a:gd name="T112" fmla="*/ 2 w 99"/>
                <a:gd name="T113" fmla="*/ 1 h 162"/>
                <a:gd name="T114" fmla="*/ 3 w 99"/>
                <a:gd name="T115" fmla="*/ 1 h 162"/>
                <a:gd name="T116" fmla="*/ 4 w 99"/>
                <a:gd name="T117" fmla="*/ 0 h 1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9" h="162">
                  <a:moveTo>
                    <a:pt x="51" y="0"/>
                  </a:moveTo>
                  <a:lnTo>
                    <a:pt x="66" y="2"/>
                  </a:lnTo>
                  <a:lnTo>
                    <a:pt x="77" y="5"/>
                  </a:lnTo>
                  <a:lnTo>
                    <a:pt x="85" y="11"/>
                  </a:lnTo>
                  <a:lnTo>
                    <a:pt x="92" y="18"/>
                  </a:lnTo>
                  <a:lnTo>
                    <a:pt x="95" y="26"/>
                  </a:lnTo>
                  <a:lnTo>
                    <a:pt x="97" y="35"/>
                  </a:lnTo>
                  <a:lnTo>
                    <a:pt x="98" y="42"/>
                  </a:lnTo>
                  <a:lnTo>
                    <a:pt x="98" y="48"/>
                  </a:lnTo>
                  <a:lnTo>
                    <a:pt x="98" y="51"/>
                  </a:lnTo>
                  <a:lnTo>
                    <a:pt x="73" y="51"/>
                  </a:lnTo>
                  <a:lnTo>
                    <a:pt x="73" y="49"/>
                  </a:lnTo>
                  <a:lnTo>
                    <a:pt x="73" y="40"/>
                  </a:lnTo>
                  <a:lnTo>
                    <a:pt x="71" y="32"/>
                  </a:lnTo>
                  <a:lnTo>
                    <a:pt x="67" y="24"/>
                  </a:lnTo>
                  <a:lnTo>
                    <a:pt x="61" y="20"/>
                  </a:lnTo>
                  <a:lnTo>
                    <a:pt x="51" y="18"/>
                  </a:lnTo>
                  <a:lnTo>
                    <a:pt x="43" y="19"/>
                  </a:lnTo>
                  <a:lnTo>
                    <a:pt x="36" y="23"/>
                  </a:lnTo>
                  <a:lnTo>
                    <a:pt x="31" y="31"/>
                  </a:lnTo>
                  <a:lnTo>
                    <a:pt x="28" y="42"/>
                  </a:lnTo>
                  <a:lnTo>
                    <a:pt x="26" y="58"/>
                  </a:lnTo>
                  <a:lnTo>
                    <a:pt x="24" y="80"/>
                  </a:lnTo>
                  <a:lnTo>
                    <a:pt x="26" y="102"/>
                  </a:lnTo>
                  <a:lnTo>
                    <a:pt x="28" y="118"/>
                  </a:lnTo>
                  <a:lnTo>
                    <a:pt x="31" y="130"/>
                  </a:lnTo>
                  <a:lnTo>
                    <a:pt x="36" y="138"/>
                  </a:lnTo>
                  <a:lnTo>
                    <a:pt x="43" y="142"/>
                  </a:lnTo>
                  <a:lnTo>
                    <a:pt x="51" y="143"/>
                  </a:lnTo>
                  <a:lnTo>
                    <a:pt x="60" y="141"/>
                  </a:lnTo>
                  <a:lnTo>
                    <a:pt x="66" y="136"/>
                  </a:lnTo>
                  <a:lnTo>
                    <a:pt x="70" y="130"/>
                  </a:lnTo>
                  <a:lnTo>
                    <a:pt x="73" y="122"/>
                  </a:lnTo>
                  <a:lnTo>
                    <a:pt x="74" y="113"/>
                  </a:lnTo>
                  <a:lnTo>
                    <a:pt x="74" y="105"/>
                  </a:lnTo>
                  <a:lnTo>
                    <a:pt x="74" y="103"/>
                  </a:lnTo>
                  <a:lnTo>
                    <a:pt x="99" y="103"/>
                  </a:lnTo>
                  <a:lnTo>
                    <a:pt x="99" y="106"/>
                  </a:lnTo>
                  <a:lnTo>
                    <a:pt x="98" y="118"/>
                  </a:lnTo>
                  <a:lnTo>
                    <a:pt x="96" y="130"/>
                  </a:lnTo>
                  <a:lnTo>
                    <a:pt x="92" y="140"/>
                  </a:lnTo>
                  <a:lnTo>
                    <a:pt x="85" y="148"/>
                  </a:lnTo>
                  <a:lnTo>
                    <a:pt x="76" y="156"/>
                  </a:lnTo>
                  <a:lnTo>
                    <a:pt x="65" y="160"/>
                  </a:lnTo>
                  <a:lnTo>
                    <a:pt x="51" y="162"/>
                  </a:lnTo>
                  <a:lnTo>
                    <a:pt x="36" y="160"/>
                  </a:lnTo>
                  <a:lnTo>
                    <a:pt x="23" y="156"/>
                  </a:lnTo>
                  <a:lnTo>
                    <a:pt x="14" y="147"/>
                  </a:lnTo>
                  <a:lnTo>
                    <a:pt x="7" y="136"/>
                  </a:lnTo>
                  <a:lnTo>
                    <a:pt x="3" y="122"/>
                  </a:lnTo>
                  <a:lnTo>
                    <a:pt x="1" y="103"/>
                  </a:lnTo>
                  <a:lnTo>
                    <a:pt x="0" y="81"/>
                  </a:lnTo>
                  <a:lnTo>
                    <a:pt x="1" y="58"/>
                  </a:lnTo>
                  <a:lnTo>
                    <a:pt x="3" y="40"/>
                  </a:lnTo>
                  <a:lnTo>
                    <a:pt x="7" y="25"/>
                  </a:lnTo>
                  <a:lnTo>
                    <a:pt x="14" y="14"/>
                  </a:lnTo>
                  <a:lnTo>
                    <a:pt x="23" y="6"/>
                  </a:lnTo>
                  <a:lnTo>
                    <a:pt x="36" y="2"/>
                  </a:lnTo>
                  <a:lnTo>
                    <a:pt x="51"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7" name="Rectangle 6">
              <a:extLst>
                <a:ext uri="{FF2B5EF4-FFF2-40B4-BE49-F238E27FC236}">
                  <a16:creationId xmlns:a16="http://schemas.microsoft.com/office/drawing/2014/main" xmlns="" id="{B2E63DBE-F5CC-4AD1-8D31-B325558A6806}"/>
                </a:ext>
              </a:extLst>
            </p:cNvPr>
            <p:cNvSpPr>
              <a:spLocks noChangeArrowheads="1"/>
            </p:cNvSpPr>
            <p:nvPr/>
          </p:nvSpPr>
          <p:spPr bwMode="auto">
            <a:xfrm>
              <a:off x="991" y="1438"/>
              <a:ext cx="12" cy="78"/>
            </a:xfrm>
            <a:prstGeom prst="rect">
              <a:avLst/>
            </a:prstGeom>
            <a:solidFill>
              <a:schemeClr val="tx1"/>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8" name="Freeform 12">
              <a:extLst>
                <a:ext uri="{FF2B5EF4-FFF2-40B4-BE49-F238E27FC236}">
                  <a16:creationId xmlns:a16="http://schemas.microsoft.com/office/drawing/2014/main" xmlns="" id="{D8CE0109-BF6E-40C6-BFF0-678B1B582113}"/>
                </a:ext>
              </a:extLst>
            </p:cNvPr>
            <p:cNvSpPr>
              <a:spLocks noEditPoints="1"/>
            </p:cNvSpPr>
            <p:nvPr/>
          </p:nvSpPr>
          <p:spPr bwMode="auto">
            <a:xfrm>
              <a:off x="1017" y="1437"/>
              <a:ext cx="11" cy="79"/>
            </a:xfrm>
            <a:custGeom>
              <a:avLst/>
              <a:gdLst>
                <a:gd name="T0" fmla="*/ 0 w 24"/>
                <a:gd name="T1" fmla="*/ 3 h 158"/>
                <a:gd name="T2" fmla="*/ 1 w 24"/>
                <a:gd name="T3" fmla="*/ 3 h 158"/>
                <a:gd name="T4" fmla="*/ 1 w 24"/>
                <a:gd name="T5" fmla="*/ 10 h 158"/>
                <a:gd name="T6" fmla="*/ 0 w 24"/>
                <a:gd name="T7" fmla="*/ 10 h 158"/>
                <a:gd name="T8" fmla="*/ 0 w 24"/>
                <a:gd name="T9" fmla="*/ 3 h 158"/>
                <a:gd name="T10" fmla="*/ 0 w 24"/>
                <a:gd name="T11" fmla="*/ 0 h 158"/>
                <a:gd name="T12" fmla="*/ 1 w 24"/>
                <a:gd name="T13" fmla="*/ 0 h 158"/>
                <a:gd name="T14" fmla="*/ 1 w 24"/>
                <a:gd name="T15" fmla="*/ 2 h 158"/>
                <a:gd name="T16" fmla="*/ 0 w 24"/>
                <a:gd name="T17" fmla="*/ 2 h 158"/>
                <a:gd name="T18" fmla="*/ 0 w 24"/>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4" h="158">
                  <a:moveTo>
                    <a:pt x="0" y="40"/>
                  </a:moveTo>
                  <a:lnTo>
                    <a:pt x="24" y="40"/>
                  </a:lnTo>
                  <a:lnTo>
                    <a:pt x="24" y="158"/>
                  </a:lnTo>
                  <a:lnTo>
                    <a:pt x="0" y="158"/>
                  </a:lnTo>
                  <a:lnTo>
                    <a:pt x="0" y="40"/>
                  </a:lnTo>
                  <a:close/>
                  <a:moveTo>
                    <a:pt x="0" y="0"/>
                  </a:moveTo>
                  <a:lnTo>
                    <a:pt x="24" y="0"/>
                  </a:lnTo>
                  <a:lnTo>
                    <a:pt x="24" y="23"/>
                  </a:lnTo>
                  <a:lnTo>
                    <a:pt x="0" y="23"/>
                  </a:lnTo>
                  <a:lnTo>
                    <a:pt x="0" y="0"/>
                  </a:lnTo>
                  <a:close/>
                </a:path>
              </a:pathLst>
            </a:custGeom>
            <a:solidFill>
              <a:srgbClr val="0000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9" name="Freeform 13">
              <a:extLst>
                <a:ext uri="{FF2B5EF4-FFF2-40B4-BE49-F238E27FC236}">
                  <a16:creationId xmlns:a16="http://schemas.microsoft.com/office/drawing/2014/main" xmlns="" id="{2D7E1F72-436B-48F4-A4A5-43DC39E64D23}"/>
                </a:ext>
              </a:extLst>
            </p:cNvPr>
            <p:cNvSpPr>
              <a:spLocks/>
            </p:cNvSpPr>
            <p:nvPr/>
          </p:nvSpPr>
          <p:spPr bwMode="auto">
            <a:xfrm>
              <a:off x="1042" y="1455"/>
              <a:ext cx="69" cy="61"/>
            </a:xfrm>
            <a:custGeom>
              <a:avLst/>
              <a:gdLst>
                <a:gd name="T0" fmla="*/ 4 w 136"/>
                <a:gd name="T1" fmla="*/ 0 h 121"/>
                <a:gd name="T2" fmla="*/ 4 w 136"/>
                <a:gd name="T3" fmla="*/ 1 h 121"/>
                <a:gd name="T4" fmla="*/ 5 w 136"/>
                <a:gd name="T5" fmla="*/ 1 h 121"/>
                <a:gd name="T6" fmla="*/ 5 w 136"/>
                <a:gd name="T7" fmla="*/ 1 h 121"/>
                <a:gd name="T8" fmla="*/ 5 w 136"/>
                <a:gd name="T9" fmla="*/ 2 h 121"/>
                <a:gd name="T10" fmla="*/ 6 w 136"/>
                <a:gd name="T11" fmla="*/ 1 h 121"/>
                <a:gd name="T12" fmla="*/ 6 w 136"/>
                <a:gd name="T13" fmla="*/ 1 h 121"/>
                <a:gd name="T14" fmla="*/ 7 w 136"/>
                <a:gd name="T15" fmla="*/ 0 h 121"/>
                <a:gd name="T16" fmla="*/ 8 w 136"/>
                <a:gd name="T17" fmla="*/ 1 h 121"/>
                <a:gd name="T18" fmla="*/ 8 w 136"/>
                <a:gd name="T19" fmla="*/ 1 h 121"/>
                <a:gd name="T20" fmla="*/ 9 w 136"/>
                <a:gd name="T21" fmla="*/ 1 h 121"/>
                <a:gd name="T22" fmla="*/ 9 w 136"/>
                <a:gd name="T23" fmla="*/ 2 h 121"/>
                <a:gd name="T24" fmla="*/ 9 w 136"/>
                <a:gd name="T25" fmla="*/ 2 h 121"/>
                <a:gd name="T26" fmla="*/ 9 w 136"/>
                <a:gd name="T27" fmla="*/ 8 h 121"/>
                <a:gd name="T28" fmla="*/ 8 w 136"/>
                <a:gd name="T29" fmla="*/ 8 h 121"/>
                <a:gd name="T30" fmla="*/ 8 w 136"/>
                <a:gd name="T31" fmla="*/ 3 h 121"/>
                <a:gd name="T32" fmla="*/ 7 w 136"/>
                <a:gd name="T33" fmla="*/ 2 h 121"/>
                <a:gd name="T34" fmla="*/ 7 w 136"/>
                <a:gd name="T35" fmla="*/ 2 h 121"/>
                <a:gd name="T36" fmla="*/ 7 w 136"/>
                <a:gd name="T37" fmla="*/ 2 h 121"/>
                <a:gd name="T38" fmla="*/ 7 w 136"/>
                <a:gd name="T39" fmla="*/ 2 h 121"/>
                <a:gd name="T40" fmla="*/ 6 w 136"/>
                <a:gd name="T41" fmla="*/ 2 h 121"/>
                <a:gd name="T42" fmla="*/ 6 w 136"/>
                <a:gd name="T43" fmla="*/ 2 h 121"/>
                <a:gd name="T44" fmla="*/ 6 w 136"/>
                <a:gd name="T45" fmla="*/ 2 h 121"/>
                <a:gd name="T46" fmla="*/ 5 w 136"/>
                <a:gd name="T47" fmla="*/ 3 h 121"/>
                <a:gd name="T48" fmla="*/ 5 w 136"/>
                <a:gd name="T49" fmla="*/ 8 h 121"/>
                <a:gd name="T50" fmla="*/ 4 w 136"/>
                <a:gd name="T51" fmla="*/ 8 h 121"/>
                <a:gd name="T52" fmla="*/ 4 w 136"/>
                <a:gd name="T53" fmla="*/ 3 h 121"/>
                <a:gd name="T54" fmla="*/ 4 w 136"/>
                <a:gd name="T55" fmla="*/ 2 h 121"/>
                <a:gd name="T56" fmla="*/ 4 w 136"/>
                <a:gd name="T57" fmla="*/ 2 h 121"/>
                <a:gd name="T58" fmla="*/ 3 w 136"/>
                <a:gd name="T59" fmla="*/ 2 h 121"/>
                <a:gd name="T60" fmla="*/ 3 w 136"/>
                <a:gd name="T61" fmla="*/ 2 h 121"/>
                <a:gd name="T62" fmla="*/ 3 w 136"/>
                <a:gd name="T63" fmla="*/ 2 h 121"/>
                <a:gd name="T64" fmla="*/ 2 w 136"/>
                <a:gd name="T65" fmla="*/ 2 h 121"/>
                <a:gd name="T66" fmla="*/ 2 w 136"/>
                <a:gd name="T67" fmla="*/ 2 h 121"/>
                <a:gd name="T68" fmla="*/ 2 w 136"/>
                <a:gd name="T69" fmla="*/ 3 h 121"/>
                <a:gd name="T70" fmla="*/ 2 w 136"/>
                <a:gd name="T71" fmla="*/ 8 h 121"/>
                <a:gd name="T72" fmla="*/ 0 w 136"/>
                <a:gd name="T73" fmla="*/ 8 h 121"/>
                <a:gd name="T74" fmla="*/ 0 w 136"/>
                <a:gd name="T75" fmla="*/ 1 h 121"/>
                <a:gd name="T76" fmla="*/ 2 w 136"/>
                <a:gd name="T77" fmla="*/ 1 h 121"/>
                <a:gd name="T78" fmla="*/ 2 w 136"/>
                <a:gd name="T79" fmla="*/ 2 h 121"/>
                <a:gd name="T80" fmla="*/ 2 w 136"/>
                <a:gd name="T81" fmla="*/ 2 h 121"/>
                <a:gd name="T82" fmla="*/ 2 w 136"/>
                <a:gd name="T83" fmla="*/ 1 h 121"/>
                <a:gd name="T84" fmla="*/ 3 w 136"/>
                <a:gd name="T85" fmla="*/ 1 h 121"/>
                <a:gd name="T86" fmla="*/ 4 w 136"/>
                <a:gd name="T87" fmla="*/ 0 h 12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36" h="121">
                  <a:moveTo>
                    <a:pt x="50" y="0"/>
                  </a:moveTo>
                  <a:lnTo>
                    <a:pt x="62" y="2"/>
                  </a:lnTo>
                  <a:lnTo>
                    <a:pt x="69" y="5"/>
                  </a:lnTo>
                  <a:lnTo>
                    <a:pt x="74" y="11"/>
                  </a:lnTo>
                  <a:lnTo>
                    <a:pt x="77" y="18"/>
                  </a:lnTo>
                  <a:lnTo>
                    <a:pt x="85" y="8"/>
                  </a:lnTo>
                  <a:lnTo>
                    <a:pt x="95" y="2"/>
                  </a:lnTo>
                  <a:lnTo>
                    <a:pt x="107" y="0"/>
                  </a:lnTo>
                  <a:lnTo>
                    <a:pt x="116" y="1"/>
                  </a:lnTo>
                  <a:lnTo>
                    <a:pt x="125" y="5"/>
                  </a:lnTo>
                  <a:lnTo>
                    <a:pt x="131" y="10"/>
                  </a:lnTo>
                  <a:lnTo>
                    <a:pt x="134" y="19"/>
                  </a:lnTo>
                  <a:lnTo>
                    <a:pt x="136" y="32"/>
                  </a:lnTo>
                  <a:lnTo>
                    <a:pt x="136" y="121"/>
                  </a:lnTo>
                  <a:lnTo>
                    <a:pt x="112" y="121"/>
                  </a:lnTo>
                  <a:lnTo>
                    <a:pt x="112" y="40"/>
                  </a:lnTo>
                  <a:lnTo>
                    <a:pt x="111" y="31"/>
                  </a:lnTo>
                  <a:lnTo>
                    <a:pt x="109" y="24"/>
                  </a:lnTo>
                  <a:lnTo>
                    <a:pt x="104" y="20"/>
                  </a:lnTo>
                  <a:lnTo>
                    <a:pt x="98" y="19"/>
                  </a:lnTo>
                  <a:lnTo>
                    <a:pt x="92" y="20"/>
                  </a:lnTo>
                  <a:lnTo>
                    <a:pt x="85" y="25"/>
                  </a:lnTo>
                  <a:lnTo>
                    <a:pt x="81" y="32"/>
                  </a:lnTo>
                  <a:lnTo>
                    <a:pt x="79" y="42"/>
                  </a:lnTo>
                  <a:lnTo>
                    <a:pt x="79" y="121"/>
                  </a:lnTo>
                  <a:lnTo>
                    <a:pt x="55" y="121"/>
                  </a:lnTo>
                  <a:lnTo>
                    <a:pt x="55" y="40"/>
                  </a:lnTo>
                  <a:lnTo>
                    <a:pt x="54" y="31"/>
                  </a:lnTo>
                  <a:lnTo>
                    <a:pt x="52" y="24"/>
                  </a:lnTo>
                  <a:lnTo>
                    <a:pt x="48" y="20"/>
                  </a:lnTo>
                  <a:lnTo>
                    <a:pt x="41" y="19"/>
                  </a:lnTo>
                  <a:lnTo>
                    <a:pt x="35" y="20"/>
                  </a:lnTo>
                  <a:lnTo>
                    <a:pt x="29" y="25"/>
                  </a:lnTo>
                  <a:lnTo>
                    <a:pt x="24" y="32"/>
                  </a:lnTo>
                  <a:lnTo>
                    <a:pt x="22" y="42"/>
                  </a:lnTo>
                  <a:lnTo>
                    <a:pt x="22" y="121"/>
                  </a:lnTo>
                  <a:lnTo>
                    <a:pt x="0" y="121"/>
                  </a:lnTo>
                  <a:lnTo>
                    <a:pt x="0" y="3"/>
                  </a:lnTo>
                  <a:lnTo>
                    <a:pt x="21" y="3"/>
                  </a:lnTo>
                  <a:lnTo>
                    <a:pt x="21" y="17"/>
                  </a:lnTo>
                  <a:lnTo>
                    <a:pt x="22" y="17"/>
                  </a:lnTo>
                  <a:lnTo>
                    <a:pt x="30" y="8"/>
                  </a:lnTo>
                  <a:lnTo>
                    <a:pt x="39" y="2"/>
                  </a:lnTo>
                  <a:lnTo>
                    <a:pt x="5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0" name="Freeform 14">
              <a:extLst>
                <a:ext uri="{FF2B5EF4-FFF2-40B4-BE49-F238E27FC236}">
                  <a16:creationId xmlns:a16="http://schemas.microsoft.com/office/drawing/2014/main" xmlns="" id="{A7A44046-E2F3-45D4-891F-E2D6E2139405}"/>
                </a:ext>
              </a:extLst>
            </p:cNvPr>
            <p:cNvSpPr>
              <a:spLocks noEditPoints="1"/>
            </p:cNvSpPr>
            <p:nvPr/>
          </p:nvSpPr>
          <p:spPr bwMode="auto">
            <a:xfrm>
              <a:off x="1120" y="1455"/>
              <a:ext cx="46" cy="62"/>
            </a:xfrm>
            <a:custGeom>
              <a:avLst/>
              <a:gdLst>
                <a:gd name="T0" fmla="*/ 4 w 92"/>
                <a:gd name="T1" fmla="*/ 4 h 124"/>
                <a:gd name="T2" fmla="*/ 3 w 92"/>
                <a:gd name="T3" fmla="*/ 5 h 124"/>
                <a:gd name="T4" fmla="*/ 2 w 92"/>
                <a:gd name="T5" fmla="*/ 5 h 124"/>
                <a:gd name="T6" fmla="*/ 2 w 92"/>
                <a:gd name="T7" fmla="*/ 6 h 124"/>
                <a:gd name="T8" fmla="*/ 2 w 92"/>
                <a:gd name="T9" fmla="*/ 7 h 124"/>
                <a:gd name="T10" fmla="*/ 3 w 92"/>
                <a:gd name="T11" fmla="*/ 7 h 124"/>
                <a:gd name="T12" fmla="*/ 4 w 92"/>
                <a:gd name="T13" fmla="*/ 6 h 124"/>
                <a:gd name="T14" fmla="*/ 4 w 92"/>
                <a:gd name="T15" fmla="*/ 4 h 124"/>
                <a:gd name="T16" fmla="*/ 4 w 92"/>
                <a:gd name="T17" fmla="*/ 1 h 124"/>
                <a:gd name="T18" fmla="*/ 5 w 92"/>
                <a:gd name="T19" fmla="*/ 1 h 124"/>
                <a:gd name="T20" fmla="*/ 6 w 92"/>
                <a:gd name="T21" fmla="*/ 2 h 124"/>
                <a:gd name="T22" fmla="*/ 6 w 92"/>
                <a:gd name="T23" fmla="*/ 7 h 124"/>
                <a:gd name="T24" fmla="*/ 6 w 92"/>
                <a:gd name="T25" fmla="*/ 7 h 124"/>
                <a:gd name="T26" fmla="*/ 6 w 92"/>
                <a:gd name="T27" fmla="*/ 7 h 124"/>
                <a:gd name="T28" fmla="*/ 6 w 92"/>
                <a:gd name="T29" fmla="*/ 8 h 124"/>
                <a:gd name="T30" fmla="*/ 6 w 92"/>
                <a:gd name="T31" fmla="*/ 8 h 124"/>
                <a:gd name="T32" fmla="*/ 5 w 92"/>
                <a:gd name="T33" fmla="*/ 8 h 124"/>
                <a:gd name="T34" fmla="*/ 4 w 92"/>
                <a:gd name="T35" fmla="*/ 8 h 124"/>
                <a:gd name="T36" fmla="*/ 4 w 92"/>
                <a:gd name="T37" fmla="*/ 7 h 124"/>
                <a:gd name="T38" fmla="*/ 3 w 92"/>
                <a:gd name="T39" fmla="*/ 8 h 124"/>
                <a:gd name="T40" fmla="*/ 2 w 92"/>
                <a:gd name="T41" fmla="*/ 8 h 124"/>
                <a:gd name="T42" fmla="*/ 1 w 92"/>
                <a:gd name="T43" fmla="*/ 7 h 124"/>
                <a:gd name="T44" fmla="*/ 0 w 92"/>
                <a:gd name="T45" fmla="*/ 6 h 124"/>
                <a:gd name="T46" fmla="*/ 1 w 92"/>
                <a:gd name="T47" fmla="*/ 5 h 124"/>
                <a:gd name="T48" fmla="*/ 2 w 92"/>
                <a:gd name="T49" fmla="*/ 4 h 124"/>
                <a:gd name="T50" fmla="*/ 3 w 92"/>
                <a:gd name="T51" fmla="*/ 3 h 124"/>
                <a:gd name="T52" fmla="*/ 4 w 92"/>
                <a:gd name="T53" fmla="*/ 3 h 124"/>
                <a:gd name="T54" fmla="*/ 4 w 92"/>
                <a:gd name="T55" fmla="*/ 3 h 124"/>
                <a:gd name="T56" fmla="*/ 4 w 92"/>
                <a:gd name="T57" fmla="*/ 3 h 124"/>
                <a:gd name="T58" fmla="*/ 4 w 92"/>
                <a:gd name="T59" fmla="*/ 2 h 124"/>
                <a:gd name="T60" fmla="*/ 4 w 92"/>
                <a:gd name="T61" fmla="*/ 2 h 124"/>
                <a:gd name="T62" fmla="*/ 3 w 92"/>
                <a:gd name="T63" fmla="*/ 2 h 124"/>
                <a:gd name="T64" fmla="*/ 2 w 92"/>
                <a:gd name="T65" fmla="*/ 2 h 124"/>
                <a:gd name="T66" fmla="*/ 2 w 92"/>
                <a:gd name="T67" fmla="*/ 3 h 124"/>
                <a:gd name="T68" fmla="*/ 1 w 92"/>
                <a:gd name="T69" fmla="*/ 2 h 124"/>
                <a:gd name="T70" fmla="*/ 1 w 92"/>
                <a:gd name="T71" fmla="*/ 1 h 124"/>
                <a:gd name="T72" fmla="*/ 2 w 92"/>
                <a:gd name="T73" fmla="*/ 1 h 12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92" h="124">
                  <a:moveTo>
                    <a:pt x="60" y="59"/>
                  </a:moveTo>
                  <a:lnTo>
                    <a:pt x="51" y="63"/>
                  </a:lnTo>
                  <a:lnTo>
                    <a:pt x="41" y="66"/>
                  </a:lnTo>
                  <a:lnTo>
                    <a:pt x="33" y="69"/>
                  </a:lnTo>
                  <a:lnTo>
                    <a:pt x="28" y="74"/>
                  </a:lnTo>
                  <a:lnTo>
                    <a:pt x="24" y="80"/>
                  </a:lnTo>
                  <a:lnTo>
                    <a:pt x="23" y="89"/>
                  </a:lnTo>
                  <a:lnTo>
                    <a:pt x="24" y="96"/>
                  </a:lnTo>
                  <a:lnTo>
                    <a:pt x="26" y="101"/>
                  </a:lnTo>
                  <a:lnTo>
                    <a:pt x="32" y="105"/>
                  </a:lnTo>
                  <a:lnTo>
                    <a:pt x="38" y="106"/>
                  </a:lnTo>
                  <a:lnTo>
                    <a:pt x="47" y="104"/>
                  </a:lnTo>
                  <a:lnTo>
                    <a:pt x="53" y="99"/>
                  </a:lnTo>
                  <a:lnTo>
                    <a:pt x="57" y="90"/>
                  </a:lnTo>
                  <a:lnTo>
                    <a:pt x="60" y="78"/>
                  </a:lnTo>
                  <a:lnTo>
                    <a:pt x="60" y="59"/>
                  </a:lnTo>
                  <a:close/>
                  <a:moveTo>
                    <a:pt x="44" y="0"/>
                  </a:moveTo>
                  <a:lnTo>
                    <a:pt x="55" y="1"/>
                  </a:lnTo>
                  <a:lnTo>
                    <a:pt x="66" y="4"/>
                  </a:lnTo>
                  <a:lnTo>
                    <a:pt x="74" y="10"/>
                  </a:lnTo>
                  <a:lnTo>
                    <a:pt x="79" y="18"/>
                  </a:lnTo>
                  <a:lnTo>
                    <a:pt x="81" y="29"/>
                  </a:lnTo>
                  <a:lnTo>
                    <a:pt x="81" y="96"/>
                  </a:lnTo>
                  <a:lnTo>
                    <a:pt x="82" y="99"/>
                  </a:lnTo>
                  <a:lnTo>
                    <a:pt x="83" y="102"/>
                  </a:lnTo>
                  <a:lnTo>
                    <a:pt x="85" y="104"/>
                  </a:lnTo>
                  <a:lnTo>
                    <a:pt x="87" y="104"/>
                  </a:lnTo>
                  <a:lnTo>
                    <a:pt x="89" y="104"/>
                  </a:lnTo>
                  <a:lnTo>
                    <a:pt x="92" y="104"/>
                  </a:lnTo>
                  <a:lnTo>
                    <a:pt x="92" y="119"/>
                  </a:lnTo>
                  <a:lnTo>
                    <a:pt x="88" y="121"/>
                  </a:lnTo>
                  <a:lnTo>
                    <a:pt x="84" y="122"/>
                  </a:lnTo>
                  <a:lnTo>
                    <a:pt x="80" y="122"/>
                  </a:lnTo>
                  <a:lnTo>
                    <a:pt x="72" y="121"/>
                  </a:lnTo>
                  <a:lnTo>
                    <a:pt x="66" y="119"/>
                  </a:lnTo>
                  <a:lnTo>
                    <a:pt x="62" y="113"/>
                  </a:lnTo>
                  <a:lnTo>
                    <a:pt x="60" y="106"/>
                  </a:lnTo>
                  <a:lnTo>
                    <a:pt x="52" y="116"/>
                  </a:lnTo>
                  <a:lnTo>
                    <a:pt x="43" y="122"/>
                  </a:lnTo>
                  <a:lnTo>
                    <a:pt x="31" y="124"/>
                  </a:lnTo>
                  <a:lnTo>
                    <a:pt x="20" y="123"/>
                  </a:lnTo>
                  <a:lnTo>
                    <a:pt x="11" y="119"/>
                  </a:lnTo>
                  <a:lnTo>
                    <a:pt x="5" y="112"/>
                  </a:lnTo>
                  <a:lnTo>
                    <a:pt x="1" y="103"/>
                  </a:lnTo>
                  <a:lnTo>
                    <a:pt x="0" y="91"/>
                  </a:lnTo>
                  <a:lnTo>
                    <a:pt x="1" y="77"/>
                  </a:lnTo>
                  <a:lnTo>
                    <a:pt x="5" y="68"/>
                  </a:lnTo>
                  <a:lnTo>
                    <a:pt x="11" y="62"/>
                  </a:lnTo>
                  <a:lnTo>
                    <a:pt x="18" y="58"/>
                  </a:lnTo>
                  <a:lnTo>
                    <a:pt x="26" y="54"/>
                  </a:lnTo>
                  <a:lnTo>
                    <a:pt x="45" y="48"/>
                  </a:lnTo>
                  <a:lnTo>
                    <a:pt x="49" y="47"/>
                  </a:lnTo>
                  <a:lnTo>
                    <a:pt x="51" y="46"/>
                  </a:lnTo>
                  <a:lnTo>
                    <a:pt x="54" y="45"/>
                  </a:lnTo>
                  <a:lnTo>
                    <a:pt x="56" y="43"/>
                  </a:lnTo>
                  <a:lnTo>
                    <a:pt x="57" y="41"/>
                  </a:lnTo>
                  <a:lnTo>
                    <a:pt x="58" y="38"/>
                  </a:lnTo>
                  <a:lnTo>
                    <a:pt x="60" y="34"/>
                  </a:lnTo>
                  <a:lnTo>
                    <a:pt x="58" y="27"/>
                  </a:lnTo>
                  <a:lnTo>
                    <a:pt x="55" y="22"/>
                  </a:lnTo>
                  <a:lnTo>
                    <a:pt x="50" y="17"/>
                  </a:lnTo>
                  <a:lnTo>
                    <a:pt x="43" y="16"/>
                  </a:lnTo>
                  <a:lnTo>
                    <a:pt x="35" y="17"/>
                  </a:lnTo>
                  <a:lnTo>
                    <a:pt x="30" y="20"/>
                  </a:lnTo>
                  <a:lnTo>
                    <a:pt x="26" y="26"/>
                  </a:lnTo>
                  <a:lnTo>
                    <a:pt x="25" y="32"/>
                  </a:lnTo>
                  <a:lnTo>
                    <a:pt x="25" y="39"/>
                  </a:lnTo>
                  <a:lnTo>
                    <a:pt x="3" y="39"/>
                  </a:lnTo>
                  <a:lnTo>
                    <a:pt x="4" y="28"/>
                  </a:lnTo>
                  <a:lnTo>
                    <a:pt x="7" y="17"/>
                  </a:lnTo>
                  <a:lnTo>
                    <a:pt x="12" y="10"/>
                  </a:lnTo>
                  <a:lnTo>
                    <a:pt x="19" y="5"/>
                  </a:lnTo>
                  <a:lnTo>
                    <a:pt x="31" y="1"/>
                  </a:lnTo>
                  <a:lnTo>
                    <a:pt x="44"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1" name="Freeform 15">
              <a:extLst>
                <a:ext uri="{FF2B5EF4-FFF2-40B4-BE49-F238E27FC236}">
                  <a16:creationId xmlns:a16="http://schemas.microsoft.com/office/drawing/2014/main" xmlns="" id="{0F54A083-6562-43FF-966D-0FC15921058A}"/>
                </a:ext>
              </a:extLst>
            </p:cNvPr>
            <p:cNvSpPr>
              <a:spLocks/>
            </p:cNvSpPr>
            <p:nvPr/>
          </p:nvSpPr>
          <p:spPr bwMode="auto">
            <a:xfrm>
              <a:off x="1168" y="1440"/>
              <a:ext cx="30" cy="76"/>
            </a:xfrm>
            <a:custGeom>
              <a:avLst/>
              <a:gdLst>
                <a:gd name="T0" fmla="*/ 1 w 59"/>
                <a:gd name="T1" fmla="*/ 0 h 152"/>
                <a:gd name="T2" fmla="*/ 3 w 59"/>
                <a:gd name="T3" fmla="*/ 0 h 152"/>
                <a:gd name="T4" fmla="*/ 3 w 59"/>
                <a:gd name="T5" fmla="*/ 3 h 152"/>
                <a:gd name="T6" fmla="*/ 4 w 59"/>
                <a:gd name="T7" fmla="*/ 3 h 152"/>
                <a:gd name="T8" fmla="*/ 4 w 59"/>
                <a:gd name="T9" fmla="*/ 4 h 152"/>
                <a:gd name="T10" fmla="*/ 3 w 59"/>
                <a:gd name="T11" fmla="*/ 4 h 152"/>
                <a:gd name="T12" fmla="*/ 3 w 59"/>
                <a:gd name="T13" fmla="*/ 8 h 152"/>
                <a:gd name="T14" fmla="*/ 3 w 59"/>
                <a:gd name="T15" fmla="*/ 8 h 152"/>
                <a:gd name="T16" fmla="*/ 3 w 59"/>
                <a:gd name="T17" fmla="*/ 8 h 152"/>
                <a:gd name="T18" fmla="*/ 3 w 59"/>
                <a:gd name="T19" fmla="*/ 9 h 152"/>
                <a:gd name="T20" fmla="*/ 3 w 59"/>
                <a:gd name="T21" fmla="*/ 9 h 152"/>
                <a:gd name="T22" fmla="*/ 3 w 59"/>
                <a:gd name="T23" fmla="*/ 9 h 152"/>
                <a:gd name="T24" fmla="*/ 4 w 59"/>
                <a:gd name="T25" fmla="*/ 9 h 152"/>
                <a:gd name="T26" fmla="*/ 4 w 59"/>
                <a:gd name="T27" fmla="*/ 9 h 152"/>
                <a:gd name="T28" fmla="*/ 4 w 59"/>
                <a:gd name="T29" fmla="*/ 9 h 152"/>
                <a:gd name="T30" fmla="*/ 4 w 59"/>
                <a:gd name="T31" fmla="*/ 10 h 152"/>
                <a:gd name="T32" fmla="*/ 4 w 59"/>
                <a:gd name="T33" fmla="*/ 10 h 152"/>
                <a:gd name="T34" fmla="*/ 3 w 59"/>
                <a:gd name="T35" fmla="*/ 10 h 152"/>
                <a:gd name="T36" fmla="*/ 2 w 59"/>
                <a:gd name="T37" fmla="*/ 10 h 152"/>
                <a:gd name="T38" fmla="*/ 2 w 59"/>
                <a:gd name="T39" fmla="*/ 10 h 152"/>
                <a:gd name="T40" fmla="*/ 2 w 59"/>
                <a:gd name="T41" fmla="*/ 9 h 152"/>
                <a:gd name="T42" fmla="*/ 1 w 59"/>
                <a:gd name="T43" fmla="*/ 9 h 152"/>
                <a:gd name="T44" fmla="*/ 1 w 59"/>
                <a:gd name="T45" fmla="*/ 8 h 152"/>
                <a:gd name="T46" fmla="*/ 1 w 59"/>
                <a:gd name="T47" fmla="*/ 4 h 152"/>
                <a:gd name="T48" fmla="*/ 0 w 59"/>
                <a:gd name="T49" fmla="*/ 4 h 152"/>
                <a:gd name="T50" fmla="*/ 0 w 59"/>
                <a:gd name="T51" fmla="*/ 3 h 152"/>
                <a:gd name="T52" fmla="*/ 1 w 59"/>
                <a:gd name="T53" fmla="*/ 3 h 152"/>
                <a:gd name="T54" fmla="*/ 1 w 59"/>
                <a:gd name="T55" fmla="*/ 0 h 1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 h="152">
                  <a:moveTo>
                    <a:pt x="15" y="0"/>
                  </a:moveTo>
                  <a:lnTo>
                    <a:pt x="39" y="0"/>
                  </a:lnTo>
                  <a:lnTo>
                    <a:pt x="39" y="33"/>
                  </a:lnTo>
                  <a:lnTo>
                    <a:pt x="59" y="33"/>
                  </a:lnTo>
                  <a:lnTo>
                    <a:pt x="59" y="50"/>
                  </a:lnTo>
                  <a:lnTo>
                    <a:pt x="39" y="50"/>
                  </a:lnTo>
                  <a:lnTo>
                    <a:pt x="39" y="121"/>
                  </a:lnTo>
                  <a:lnTo>
                    <a:pt x="39" y="125"/>
                  </a:lnTo>
                  <a:lnTo>
                    <a:pt x="40" y="128"/>
                  </a:lnTo>
                  <a:lnTo>
                    <a:pt x="41" y="130"/>
                  </a:lnTo>
                  <a:lnTo>
                    <a:pt x="43" y="132"/>
                  </a:lnTo>
                  <a:lnTo>
                    <a:pt x="46" y="133"/>
                  </a:lnTo>
                  <a:lnTo>
                    <a:pt x="49" y="133"/>
                  </a:lnTo>
                  <a:lnTo>
                    <a:pt x="54" y="133"/>
                  </a:lnTo>
                  <a:lnTo>
                    <a:pt x="59" y="132"/>
                  </a:lnTo>
                  <a:lnTo>
                    <a:pt x="59" y="150"/>
                  </a:lnTo>
                  <a:lnTo>
                    <a:pt x="49" y="152"/>
                  </a:lnTo>
                  <a:lnTo>
                    <a:pt x="39" y="152"/>
                  </a:lnTo>
                  <a:lnTo>
                    <a:pt x="31" y="152"/>
                  </a:lnTo>
                  <a:lnTo>
                    <a:pt x="24" y="149"/>
                  </a:lnTo>
                  <a:lnTo>
                    <a:pt x="19" y="143"/>
                  </a:lnTo>
                  <a:lnTo>
                    <a:pt x="16" y="135"/>
                  </a:lnTo>
                  <a:lnTo>
                    <a:pt x="15" y="124"/>
                  </a:lnTo>
                  <a:lnTo>
                    <a:pt x="15" y="50"/>
                  </a:lnTo>
                  <a:lnTo>
                    <a:pt x="0" y="50"/>
                  </a:lnTo>
                  <a:lnTo>
                    <a:pt x="0" y="33"/>
                  </a:lnTo>
                  <a:lnTo>
                    <a:pt x="15" y="33"/>
                  </a:lnTo>
                  <a:lnTo>
                    <a:pt x="15"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2" name="Freeform 16">
              <a:extLst>
                <a:ext uri="{FF2B5EF4-FFF2-40B4-BE49-F238E27FC236}">
                  <a16:creationId xmlns:a16="http://schemas.microsoft.com/office/drawing/2014/main" xmlns="" id="{465293F2-FA50-4AF2-AF65-E72B8EEC6AA8}"/>
                </a:ext>
              </a:extLst>
            </p:cNvPr>
            <p:cNvSpPr>
              <a:spLocks noEditPoints="1"/>
            </p:cNvSpPr>
            <p:nvPr/>
          </p:nvSpPr>
          <p:spPr bwMode="auto">
            <a:xfrm>
              <a:off x="1202" y="1455"/>
              <a:ext cx="42" cy="62"/>
            </a:xfrm>
            <a:custGeom>
              <a:avLst/>
              <a:gdLst>
                <a:gd name="T0" fmla="*/ 3 w 84"/>
                <a:gd name="T1" fmla="*/ 1 h 124"/>
                <a:gd name="T2" fmla="*/ 3 w 84"/>
                <a:gd name="T3" fmla="*/ 2 h 124"/>
                <a:gd name="T4" fmla="*/ 2 w 84"/>
                <a:gd name="T5" fmla="*/ 2 h 124"/>
                <a:gd name="T6" fmla="*/ 2 w 84"/>
                <a:gd name="T7" fmla="*/ 2 h 124"/>
                <a:gd name="T8" fmla="*/ 2 w 84"/>
                <a:gd name="T9" fmla="*/ 3 h 124"/>
                <a:gd name="T10" fmla="*/ 2 w 84"/>
                <a:gd name="T11" fmla="*/ 3 h 124"/>
                <a:gd name="T12" fmla="*/ 2 w 84"/>
                <a:gd name="T13" fmla="*/ 3 h 124"/>
                <a:gd name="T14" fmla="*/ 4 w 84"/>
                <a:gd name="T15" fmla="*/ 3 h 124"/>
                <a:gd name="T16" fmla="*/ 4 w 84"/>
                <a:gd name="T17" fmla="*/ 3 h 124"/>
                <a:gd name="T18" fmla="*/ 4 w 84"/>
                <a:gd name="T19" fmla="*/ 2 h 124"/>
                <a:gd name="T20" fmla="*/ 4 w 84"/>
                <a:gd name="T21" fmla="*/ 2 h 124"/>
                <a:gd name="T22" fmla="*/ 4 w 84"/>
                <a:gd name="T23" fmla="*/ 2 h 124"/>
                <a:gd name="T24" fmla="*/ 3 w 84"/>
                <a:gd name="T25" fmla="*/ 1 h 124"/>
                <a:gd name="T26" fmla="*/ 3 w 84"/>
                <a:gd name="T27" fmla="*/ 0 h 124"/>
                <a:gd name="T28" fmla="*/ 4 w 84"/>
                <a:gd name="T29" fmla="*/ 1 h 124"/>
                <a:gd name="T30" fmla="*/ 5 w 84"/>
                <a:gd name="T31" fmla="*/ 1 h 124"/>
                <a:gd name="T32" fmla="*/ 5 w 84"/>
                <a:gd name="T33" fmla="*/ 1 h 124"/>
                <a:gd name="T34" fmla="*/ 6 w 84"/>
                <a:gd name="T35" fmla="*/ 2 h 124"/>
                <a:gd name="T36" fmla="*/ 6 w 84"/>
                <a:gd name="T37" fmla="*/ 3 h 124"/>
                <a:gd name="T38" fmla="*/ 6 w 84"/>
                <a:gd name="T39" fmla="*/ 4 h 124"/>
                <a:gd name="T40" fmla="*/ 6 w 84"/>
                <a:gd name="T41" fmla="*/ 5 h 124"/>
                <a:gd name="T42" fmla="*/ 2 w 84"/>
                <a:gd name="T43" fmla="*/ 5 h 124"/>
                <a:gd name="T44" fmla="*/ 2 w 84"/>
                <a:gd name="T45" fmla="*/ 5 h 124"/>
                <a:gd name="T46" fmla="*/ 2 w 84"/>
                <a:gd name="T47" fmla="*/ 5 h 124"/>
                <a:gd name="T48" fmla="*/ 2 w 84"/>
                <a:gd name="T49" fmla="*/ 6 h 124"/>
                <a:gd name="T50" fmla="*/ 2 w 84"/>
                <a:gd name="T51" fmla="*/ 6 h 124"/>
                <a:gd name="T52" fmla="*/ 2 w 84"/>
                <a:gd name="T53" fmla="*/ 7 h 124"/>
                <a:gd name="T54" fmla="*/ 3 w 84"/>
                <a:gd name="T55" fmla="*/ 7 h 124"/>
                <a:gd name="T56" fmla="*/ 3 w 84"/>
                <a:gd name="T57" fmla="*/ 7 h 124"/>
                <a:gd name="T58" fmla="*/ 4 w 84"/>
                <a:gd name="T59" fmla="*/ 7 h 124"/>
                <a:gd name="T60" fmla="*/ 4 w 84"/>
                <a:gd name="T61" fmla="*/ 7 h 124"/>
                <a:gd name="T62" fmla="*/ 4 w 84"/>
                <a:gd name="T63" fmla="*/ 6 h 124"/>
                <a:gd name="T64" fmla="*/ 4 w 84"/>
                <a:gd name="T65" fmla="*/ 6 h 124"/>
                <a:gd name="T66" fmla="*/ 4 w 84"/>
                <a:gd name="T67" fmla="*/ 6 h 124"/>
                <a:gd name="T68" fmla="*/ 6 w 84"/>
                <a:gd name="T69" fmla="*/ 6 h 124"/>
                <a:gd name="T70" fmla="*/ 6 w 84"/>
                <a:gd name="T71" fmla="*/ 6 h 124"/>
                <a:gd name="T72" fmla="*/ 5 w 84"/>
                <a:gd name="T73" fmla="*/ 7 h 124"/>
                <a:gd name="T74" fmla="*/ 5 w 84"/>
                <a:gd name="T75" fmla="*/ 8 h 124"/>
                <a:gd name="T76" fmla="*/ 4 w 84"/>
                <a:gd name="T77" fmla="*/ 8 h 124"/>
                <a:gd name="T78" fmla="*/ 3 w 84"/>
                <a:gd name="T79" fmla="*/ 8 h 124"/>
                <a:gd name="T80" fmla="*/ 3 w 84"/>
                <a:gd name="T81" fmla="*/ 8 h 124"/>
                <a:gd name="T82" fmla="*/ 2 w 84"/>
                <a:gd name="T83" fmla="*/ 8 h 124"/>
                <a:gd name="T84" fmla="*/ 2 w 84"/>
                <a:gd name="T85" fmla="*/ 8 h 124"/>
                <a:gd name="T86" fmla="*/ 1 w 84"/>
                <a:gd name="T87" fmla="*/ 8 h 124"/>
                <a:gd name="T88" fmla="*/ 1 w 84"/>
                <a:gd name="T89" fmla="*/ 7 h 124"/>
                <a:gd name="T90" fmla="*/ 1 w 84"/>
                <a:gd name="T91" fmla="*/ 6 h 124"/>
                <a:gd name="T92" fmla="*/ 1 w 84"/>
                <a:gd name="T93" fmla="*/ 6 h 124"/>
                <a:gd name="T94" fmla="*/ 0 w 84"/>
                <a:gd name="T95" fmla="*/ 4 h 124"/>
                <a:gd name="T96" fmla="*/ 0 w 84"/>
                <a:gd name="T97" fmla="*/ 4 h 124"/>
                <a:gd name="T98" fmla="*/ 1 w 84"/>
                <a:gd name="T99" fmla="*/ 3 h 124"/>
                <a:gd name="T100" fmla="*/ 1 w 84"/>
                <a:gd name="T101" fmla="*/ 2 h 124"/>
                <a:gd name="T102" fmla="*/ 1 w 84"/>
                <a:gd name="T103" fmla="*/ 1 h 124"/>
                <a:gd name="T104" fmla="*/ 2 w 84"/>
                <a:gd name="T105" fmla="*/ 1 h 124"/>
                <a:gd name="T106" fmla="*/ 2 w 84"/>
                <a:gd name="T107" fmla="*/ 1 h 124"/>
                <a:gd name="T108" fmla="*/ 3 w 84"/>
                <a:gd name="T109" fmla="*/ 0 h 1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4" h="124">
                  <a:moveTo>
                    <a:pt x="43" y="16"/>
                  </a:moveTo>
                  <a:lnTo>
                    <a:pt x="35" y="18"/>
                  </a:lnTo>
                  <a:lnTo>
                    <a:pt x="30" y="23"/>
                  </a:lnTo>
                  <a:lnTo>
                    <a:pt x="26" y="29"/>
                  </a:lnTo>
                  <a:lnTo>
                    <a:pt x="24" y="37"/>
                  </a:lnTo>
                  <a:lnTo>
                    <a:pt x="24" y="46"/>
                  </a:lnTo>
                  <a:lnTo>
                    <a:pt x="24" y="48"/>
                  </a:lnTo>
                  <a:lnTo>
                    <a:pt x="61" y="48"/>
                  </a:lnTo>
                  <a:lnTo>
                    <a:pt x="61" y="42"/>
                  </a:lnTo>
                  <a:lnTo>
                    <a:pt x="60" y="32"/>
                  </a:lnTo>
                  <a:lnTo>
                    <a:pt x="57" y="24"/>
                  </a:lnTo>
                  <a:lnTo>
                    <a:pt x="51" y="18"/>
                  </a:lnTo>
                  <a:lnTo>
                    <a:pt x="43" y="16"/>
                  </a:lnTo>
                  <a:close/>
                  <a:moveTo>
                    <a:pt x="43" y="0"/>
                  </a:moveTo>
                  <a:lnTo>
                    <a:pt x="58" y="2"/>
                  </a:lnTo>
                  <a:lnTo>
                    <a:pt x="68" y="6"/>
                  </a:lnTo>
                  <a:lnTo>
                    <a:pt x="76" y="14"/>
                  </a:lnTo>
                  <a:lnTo>
                    <a:pt x="81" y="25"/>
                  </a:lnTo>
                  <a:lnTo>
                    <a:pt x="83" y="37"/>
                  </a:lnTo>
                  <a:lnTo>
                    <a:pt x="84" y="53"/>
                  </a:lnTo>
                  <a:lnTo>
                    <a:pt x="84" y="65"/>
                  </a:lnTo>
                  <a:lnTo>
                    <a:pt x="24" y="65"/>
                  </a:lnTo>
                  <a:lnTo>
                    <a:pt x="24" y="72"/>
                  </a:lnTo>
                  <a:lnTo>
                    <a:pt x="24" y="79"/>
                  </a:lnTo>
                  <a:lnTo>
                    <a:pt x="25" y="88"/>
                  </a:lnTo>
                  <a:lnTo>
                    <a:pt x="27" y="96"/>
                  </a:lnTo>
                  <a:lnTo>
                    <a:pt x="30" y="102"/>
                  </a:lnTo>
                  <a:lnTo>
                    <a:pt x="35" y="106"/>
                  </a:lnTo>
                  <a:lnTo>
                    <a:pt x="43" y="107"/>
                  </a:lnTo>
                  <a:lnTo>
                    <a:pt x="51" y="105"/>
                  </a:lnTo>
                  <a:lnTo>
                    <a:pt x="57" y="100"/>
                  </a:lnTo>
                  <a:lnTo>
                    <a:pt x="60" y="94"/>
                  </a:lnTo>
                  <a:lnTo>
                    <a:pt x="62" y="87"/>
                  </a:lnTo>
                  <a:lnTo>
                    <a:pt x="62" y="81"/>
                  </a:lnTo>
                  <a:lnTo>
                    <a:pt x="83" y="81"/>
                  </a:lnTo>
                  <a:lnTo>
                    <a:pt x="82" y="96"/>
                  </a:lnTo>
                  <a:lnTo>
                    <a:pt x="77" y="107"/>
                  </a:lnTo>
                  <a:lnTo>
                    <a:pt x="68" y="117"/>
                  </a:lnTo>
                  <a:lnTo>
                    <a:pt x="57" y="122"/>
                  </a:lnTo>
                  <a:lnTo>
                    <a:pt x="43" y="124"/>
                  </a:lnTo>
                  <a:lnTo>
                    <a:pt x="35" y="123"/>
                  </a:lnTo>
                  <a:lnTo>
                    <a:pt x="28" y="122"/>
                  </a:lnTo>
                  <a:lnTo>
                    <a:pt x="20" y="119"/>
                  </a:lnTo>
                  <a:lnTo>
                    <a:pt x="14" y="115"/>
                  </a:lnTo>
                  <a:lnTo>
                    <a:pt x="8" y="106"/>
                  </a:lnTo>
                  <a:lnTo>
                    <a:pt x="4" y="96"/>
                  </a:lnTo>
                  <a:lnTo>
                    <a:pt x="1" y="81"/>
                  </a:lnTo>
                  <a:lnTo>
                    <a:pt x="0" y="64"/>
                  </a:lnTo>
                  <a:lnTo>
                    <a:pt x="0" y="50"/>
                  </a:lnTo>
                  <a:lnTo>
                    <a:pt x="2" y="38"/>
                  </a:lnTo>
                  <a:lnTo>
                    <a:pt x="5" y="26"/>
                  </a:lnTo>
                  <a:lnTo>
                    <a:pt x="10" y="15"/>
                  </a:lnTo>
                  <a:lnTo>
                    <a:pt x="18" y="7"/>
                  </a:lnTo>
                  <a:lnTo>
                    <a:pt x="29" y="2"/>
                  </a:lnTo>
                  <a:lnTo>
                    <a:pt x="43"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3" name="Rectangle 12">
              <a:extLst>
                <a:ext uri="{FF2B5EF4-FFF2-40B4-BE49-F238E27FC236}">
                  <a16:creationId xmlns:a16="http://schemas.microsoft.com/office/drawing/2014/main" xmlns="" id="{B6CE3EB1-9F34-4E07-BF32-9C4B0B14A326}"/>
                </a:ext>
              </a:extLst>
            </p:cNvPr>
            <p:cNvSpPr>
              <a:spLocks noChangeArrowheads="1"/>
            </p:cNvSpPr>
            <p:nvPr/>
          </p:nvSpPr>
          <p:spPr bwMode="auto">
            <a:xfrm>
              <a:off x="1289" y="1436"/>
              <a:ext cx="8" cy="99"/>
            </a:xfrm>
            <a:prstGeom prst="rect">
              <a:avLst/>
            </a:prstGeom>
            <a:solidFill>
              <a:schemeClr val="tx1"/>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14" name="Freeform 18">
              <a:extLst>
                <a:ext uri="{FF2B5EF4-FFF2-40B4-BE49-F238E27FC236}">
                  <a16:creationId xmlns:a16="http://schemas.microsoft.com/office/drawing/2014/main" xmlns="" id="{8DDB544A-ED89-452B-822A-99A74350C7FE}"/>
                </a:ext>
              </a:extLst>
            </p:cNvPr>
            <p:cNvSpPr>
              <a:spLocks/>
            </p:cNvSpPr>
            <p:nvPr/>
          </p:nvSpPr>
          <p:spPr bwMode="auto">
            <a:xfrm>
              <a:off x="1344" y="1436"/>
              <a:ext cx="50" cy="81"/>
            </a:xfrm>
            <a:custGeom>
              <a:avLst/>
              <a:gdLst>
                <a:gd name="T0" fmla="*/ 4 w 99"/>
                <a:gd name="T1" fmla="*/ 0 h 162"/>
                <a:gd name="T2" fmla="*/ 5 w 99"/>
                <a:gd name="T3" fmla="*/ 1 h 162"/>
                <a:gd name="T4" fmla="*/ 5 w 99"/>
                <a:gd name="T5" fmla="*/ 1 h 162"/>
                <a:gd name="T6" fmla="*/ 6 w 99"/>
                <a:gd name="T7" fmla="*/ 1 h 162"/>
                <a:gd name="T8" fmla="*/ 6 w 99"/>
                <a:gd name="T9" fmla="*/ 2 h 162"/>
                <a:gd name="T10" fmla="*/ 6 w 99"/>
                <a:gd name="T11" fmla="*/ 2 h 162"/>
                <a:gd name="T12" fmla="*/ 7 w 99"/>
                <a:gd name="T13" fmla="*/ 3 h 162"/>
                <a:gd name="T14" fmla="*/ 7 w 99"/>
                <a:gd name="T15" fmla="*/ 3 h 162"/>
                <a:gd name="T16" fmla="*/ 7 w 99"/>
                <a:gd name="T17" fmla="*/ 3 h 162"/>
                <a:gd name="T18" fmla="*/ 7 w 99"/>
                <a:gd name="T19" fmla="*/ 4 h 162"/>
                <a:gd name="T20" fmla="*/ 5 w 99"/>
                <a:gd name="T21" fmla="*/ 4 h 162"/>
                <a:gd name="T22" fmla="*/ 5 w 99"/>
                <a:gd name="T23" fmla="*/ 4 h 162"/>
                <a:gd name="T24" fmla="*/ 5 w 99"/>
                <a:gd name="T25" fmla="*/ 3 h 162"/>
                <a:gd name="T26" fmla="*/ 5 w 99"/>
                <a:gd name="T27" fmla="*/ 2 h 162"/>
                <a:gd name="T28" fmla="*/ 5 w 99"/>
                <a:gd name="T29" fmla="*/ 2 h 162"/>
                <a:gd name="T30" fmla="*/ 4 w 99"/>
                <a:gd name="T31" fmla="*/ 2 h 162"/>
                <a:gd name="T32" fmla="*/ 4 w 99"/>
                <a:gd name="T33" fmla="*/ 2 h 162"/>
                <a:gd name="T34" fmla="*/ 3 w 99"/>
                <a:gd name="T35" fmla="*/ 2 h 162"/>
                <a:gd name="T36" fmla="*/ 3 w 99"/>
                <a:gd name="T37" fmla="*/ 2 h 162"/>
                <a:gd name="T38" fmla="*/ 2 w 99"/>
                <a:gd name="T39" fmla="*/ 2 h 162"/>
                <a:gd name="T40" fmla="*/ 2 w 99"/>
                <a:gd name="T41" fmla="*/ 3 h 162"/>
                <a:gd name="T42" fmla="*/ 2 w 99"/>
                <a:gd name="T43" fmla="*/ 4 h 162"/>
                <a:gd name="T44" fmla="*/ 2 w 99"/>
                <a:gd name="T45" fmla="*/ 5 h 162"/>
                <a:gd name="T46" fmla="*/ 2 w 99"/>
                <a:gd name="T47" fmla="*/ 7 h 162"/>
                <a:gd name="T48" fmla="*/ 2 w 99"/>
                <a:gd name="T49" fmla="*/ 8 h 162"/>
                <a:gd name="T50" fmla="*/ 2 w 99"/>
                <a:gd name="T51" fmla="*/ 9 h 162"/>
                <a:gd name="T52" fmla="*/ 3 w 99"/>
                <a:gd name="T53" fmla="*/ 9 h 162"/>
                <a:gd name="T54" fmla="*/ 3 w 99"/>
                <a:gd name="T55" fmla="*/ 9 h 162"/>
                <a:gd name="T56" fmla="*/ 4 w 99"/>
                <a:gd name="T57" fmla="*/ 9 h 162"/>
                <a:gd name="T58" fmla="*/ 4 w 99"/>
                <a:gd name="T59" fmla="*/ 9 h 162"/>
                <a:gd name="T60" fmla="*/ 5 w 99"/>
                <a:gd name="T61" fmla="*/ 9 h 162"/>
                <a:gd name="T62" fmla="*/ 5 w 99"/>
                <a:gd name="T63" fmla="*/ 9 h 162"/>
                <a:gd name="T64" fmla="*/ 5 w 99"/>
                <a:gd name="T65" fmla="*/ 8 h 162"/>
                <a:gd name="T66" fmla="*/ 5 w 99"/>
                <a:gd name="T67" fmla="*/ 8 h 162"/>
                <a:gd name="T68" fmla="*/ 5 w 99"/>
                <a:gd name="T69" fmla="*/ 7 h 162"/>
                <a:gd name="T70" fmla="*/ 5 w 99"/>
                <a:gd name="T71" fmla="*/ 7 h 162"/>
                <a:gd name="T72" fmla="*/ 7 w 99"/>
                <a:gd name="T73" fmla="*/ 7 h 162"/>
                <a:gd name="T74" fmla="*/ 7 w 99"/>
                <a:gd name="T75" fmla="*/ 7 h 162"/>
                <a:gd name="T76" fmla="*/ 7 w 99"/>
                <a:gd name="T77" fmla="*/ 8 h 162"/>
                <a:gd name="T78" fmla="*/ 6 w 99"/>
                <a:gd name="T79" fmla="*/ 9 h 162"/>
                <a:gd name="T80" fmla="*/ 6 w 99"/>
                <a:gd name="T81" fmla="*/ 9 h 162"/>
                <a:gd name="T82" fmla="*/ 6 w 99"/>
                <a:gd name="T83" fmla="*/ 10 h 162"/>
                <a:gd name="T84" fmla="*/ 5 w 99"/>
                <a:gd name="T85" fmla="*/ 10 h 162"/>
                <a:gd name="T86" fmla="*/ 5 w 99"/>
                <a:gd name="T87" fmla="*/ 10 h 162"/>
                <a:gd name="T88" fmla="*/ 4 w 99"/>
                <a:gd name="T89" fmla="*/ 11 h 162"/>
                <a:gd name="T90" fmla="*/ 3 w 99"/>
                <a:gd name="T91" fmla="*/ 10 h 162"/>
                <a:gd name="T92" fmla="*/ 2 w 99"/>
                <a:gd name="T93" fmla="*/ 10 h 162"/>
                <a:gd name="T94" fmla="*/ 1 w 99"/>
                <a:gd name="T95" fmla="*/ 10 h 162"/>
                <a:gd name="T96" fmla="*/ 1 w 99"/>
                <a:gd name="T97" fmla="*/ 9 h 162"/>
                <a:gd name="T98" fmla="*/ 1 w 99"/>
                <a:gd name="T99" fmla="*/ 8 h 162"/>
                <a:gd name="T100" fmla="*/ 0 w 99"/>
                <a:gd name="T101" fmla="*/ 7 h 162"/>
                <a:gd name="T102" fmla="*/ 0 w 99"/>
                <a:gd name="T103" fmla="*/ 6 h 162"/>
                <a:gd name="T104" fmla="*/ 0 w 99"/>
                <a:gd name="T105" fmla="*/ 4 h 162"/>
                <a:gd name="T106" fmla="*/ 1 w 99"/>
                <a:gd name="T107" fmla="*/ 3 h 162"/>
                <a:gd name="T108" fmla="*/ 1 w 99"/>
                <a:gd name="T109" fmla="*/ 2 h 162"/>
                <a:gd name="T110" fmla="*/ 1 w 99"/>
                <a:gd name="T111" fmla="*/ 1 h 162"/>
                <a:gd name="T112" fmla="*/ 2 w 99"/>
                <a:gd name="T113" fmla="*/ 1 h 162"/>
                <a:gd name="T114" fmla="*/ 3 w 99"/>
                <a:gd name="T115" fmla="*/ 1 h 162"/>
                <a:gd name="T116" fmla="*/ 4 w 99"/>
                <a:gd name="T117" fmla="*/ 0 h 16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99" h="162">
                  <a:moveTo>
                    <a:pt x="51" y="0"/>
                  </a:moveTo>
                  <a:lnTo>
                    <a:pt x="66" y="2"/>
                  </a:lnTo>
                  <a:lnTo>
                    <a:pt x="77" y="5"/>
                  </a:lnTo>
                  <a:lnTo>
                    <a:pt x="86" y="11"/>
                  </a:lnTo>
                  <a:lnTo>
                    <a:pt x="91" y="18"/>
                  </a:lnTo>
                  <a:lnTo>
                    <a:pt x="95" y="26"/>
                  </a:lnTo>
                  <a:lnTo>
                    <a:pt x="97" y="35"/>
                  </a:lnTo>
                  <a:lnTo>
                    <a:pt x="98" y="42"/>
                  </a:lnTo>
                  <a:lnTo>
                    <a:pt x="98" y="48"/>
                  </a:lnTo>
                  <a:lnTo>
                    <a:pt x="98" y="51"/>
                  </a:lnTo>
                  <a:lnTo>
                    <a:pt x="73" y="51"/>
                  </a:lnTo>
                  <a:lnTo>
                    <a:pt x="73" y="49"/>
                  </a:lnTo>
                  <a:lnTo>
                    <a:pt x="72" y="40"/>
                  </a:lnTo>
                  <a:lnTo>
                    <a:pt x="70" y="32"/>
                  </a:lnTo>
                  <a:lnTo>
                    <a:pt x="66" y="24"/>
                  </a:lnTo>
                  <a:lnTo>
                    <a:pt x="60" y="20"/>
                  </a:lnTo>
                  <a:lnTo>
                    <a:pt x="50" y="18"/>
                  </a:lnTo>
                  <a:lnTo>
                    <a:pt x="42" y="19"/>
                  </a:lnTo>
                  <a:lnTo>
                    <a:pt x="36" y="23"/>
                  </a:lnTo>
                  <a:lnTo>
                    <a:pt x="31" y="31"/>
                  </a:lnTo>
                  <a:lnTo>
                    <a:pt x="27" y="42"/>
                  </a:lnTo>
                  <a:lnTo>
                    <a:pt x="25" y="58"/>
                  </a:lnTo>
                  <a:lnTo>
                    <a:pt x="25" y="80"/>
                  </a:lnTo>
                  <a:lnTo>
                    <a:pt x="25" y="102"/>
                  </a:lnTo>
                  <a:lnTo>
                    <a:pt x="27" y="118"/>
                  </a:lnTo>
                  <a:lnTo>
                    <a:pt x="31" y="130"/>
                  </a:lnTo>
                  <a:lnTo>
                    <a:pt x="36" y="138"/>
                  </a:lnTo>
                  <a:lnTo>
                    <a:pt x="42" y="142"/>
                  </a:lnTo>
                  <a:lnTo>
                    <a:pt x="50" y="143"/>
                  </a:lnTo>
                  <a:lnTo>
                    <a:pt x="60" y="141"/>
                  </a:lnTo>
                  <a:lnTo>
                    <a:pt x="66" y="136"/>
                  </a:lnTo>
                  <a:lnTo>
                    <a:pt x="70" y="130"/>
                  </a:lnTo>
                  <a:lnTo>
                    <a:pt x="72" y="122"/>
                  </a:lnTo>
                  <a:lnTo>
                    <a:pt x="74" y="113"/>
                  </a:lnTo>
                  <a:lnTo>
                    <a:pt x="74" y="105"/>
                  </a:lnTo>
                  <a:lnTo>
                    <a:pt x="74" y="103"/>
                  </a:lnTo>
                  <a:lnTo>
                    <a:pt x="99" y="103"/>
                  </a:lnTo>
                  <a:lnTo>
                    <a:pt x="99" y="106"/>
                  </a:lnTo>
                  <a:lnTo>
                    <a:pt x="98" y="118"/>
                  </a:lnTo>
                  <a:lnTo>
                    <a:pt x="96" y="130"/>
                  </a:lnTo>
                  <a:lnTo>
                    <a:pt x="92" y="140"/>
                  </a:lnTo>
                  <a:lnTo>
                    <a:pt x="86" y="148"/>
                  </a:lnTo>
                  <a:lnTo>
                    <a:pt x="76" y="156"/>
                  </a:lnTo>
                  <a:lnTo>
                    <a:pt x="65" y="160"/>
                  </a:lnTo>
                  <a:lnTo>
                    <a:pt x="50" y="162"/>
                  </a:lnTo>
                  <a:lnTo>
                    <a:pt x="36" y="160"/>
                  </a:lnTo>
                  <a:lnTo>
                    <a:pt x="24" y="156"/>
                  </a:lnTo>
                  <a:lnTo>
                    <a:pt x="14" y="147"/>
                  </a:lnTo>
                  <a:lnTo>
                    <a:pt x="7" y="136"/>
                  </a:lnTo>
                  <a:lnTo>
                    <a:pt x="3" y="122"/>
                  </a:lnTo>
                  <a:lnTo>
                    <a:pt x="0" y="103"/>
                  </a:lnTo>
                  <a:lnTo>
                    <a:pt x="0" y="81"/>
                  </a:lnTo>
                  <a:lnTo>
                    <a:pt x="0" y="58"/>
                  </a:lnTo>
                  <a:lnTo>
                    <a:pt x="3" y="40"/>
                  </a:lnTo>
                  <a:lnTo>
                    <a:pt x="7" y="25"/>
                  </a:lnTo>
                  <a:lnTo>
                    <a:pt x="14" y="14"/>
                  </a:lnTo>
                  <a:lnTo>
                    <a:pt x="24" y="6"/>
                  </a:lnTo>
                  <a:lnTo>
                    <a:pt x="36" y="2"/>
                  </a:lnTo>
                  <a:lnTo>
                    <a:pt x="51"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5" name="Freeform 19">
              <a:extLst>
                <a:ext uri="{FF2B5EF4-FFF2-40B4-BE49-F238E27FC236}">
                  <a16:creationId xmlns:a16="http://schemas.microsoft.com/office/drawing/2014/main" xmlns="" id="{C2B044FE-9E86-417E-BD3B-FB8103E21CBC}"/>
                </a:ext>
              </a:extLst>
            </p:cNvPr>
            <p:cNvSpPr>
              <a:spLocks noEditPoints="1"/>
            </p:cNvSpPr>
            <p:nvPr/>
          </p:nvSpPr>
          <p:spPr bwMode="auto">
            <a:xfrm>
              <a:off x="1401" y="1455"/>
              <a:ext cx="44" cy="62"/>
            </a:xfrm>
            <a:custGeom>
              <a:avLst/>
              <a:gdLst>
                <a:gd name="T0" fmla="*/ 3 w 88"/>
                <a:gd name="T1" fmla="*/ 2 h 124"/>
                <a:gd name="T2" fmla="*/ 3 w 88"/>
                <a:gd name="T3" fmla="*/ 2 h 124"/>
                <a:gd name="T4" fmla="*/ 2 w 88"/>
                <a:gd name="T5" fmla="*/ 2 h 124"/>
                <a:gd name="T6" fmla="*/ 2 w 88"/>
                <a:gd name="T7" fmla="*/ 3 h 124"/>
                <a:gd name="T8" fmla="*/ 2 w 88"/>
                <a:gd name="T9" fmla="*/ 3 h 124"/>
                <a:gd name="T10" fmla="*/ 2 w 88"/>
                <a:gd name="T11" fmla="*/ 4 h 124"/>
                <a:gd name="T12" fmla="*/ 2 w 88"/>
                <a:gd name="T13" fmla="*/ 5 h 124"/>
                <a:gd name="T14" fmla="*/ 2 w 88"/>
                <a:gd name="T15" fmla="*/ 6 h 124"/>
                <a:gd name="T16" fmla="*/ 2 w 88"/>
                <a:gd name="T17" fmla="*/ 7 h 124"/>
                <a:gd name="T18" fmla="*/ 3 w 88"/>
                <a:gd name="T19" fmla="*/ 7 h 124"/>
                <a:gd name="T20" fmla="*/ 3 w 88"/>
                <a:gd name="T21" fmla="*/ 7 h 124"/>
                <a:gd name="T22" fmla="*/ 4 w 88"/>
                <a:gd name="T23" fmla="*/ 7 h 124"/>
                <a:gd name="T24" fmla="*/ 4 w 88"/>
                <a:gd name="T25" fmla="*/ 7 h 124"/>
                <a:gd name="T26" fmla="*/ 4 w 88"/>
                <a:gd name="T27" fmla="*/ 6 h 124"/>
                <a:gd name="T28" fmla="*/ 4 w 88"/>
                <a:gd name="T29" fmla="*/ 5 h 124"/>
                <a:gd name="T30" fmla="*/ 4 w 88"/>
                <a:gd name="T31" fmla="*/ 4 h 124"/>
                <a:gd name="T32" fmla="*/ 4 w 88"/>
                <a:gd name="T33" fmla="*/ 3 h 124"/>
                <a:gd name="T34" fmla="*/ 4 w 88"/>
                <a:gd name="T35" fmla="*/ 3 h 124"/>
                <a:gd name="T36" fmla="*/ 4 w 88"/>
                <a:gd name="T37" fmla="*/ 2 h 124"/>
                <a:gd name="T38" fmla="*/ 4 w 88"/>
                <a:gd name="T39" fmla="*/ 2 h 124"/>
                <a:gd name="T40" fmla="*/ 3 w 88"/>
                <a:gd name="T41" fmla="*/ 2 h 124"/>
                <a:gd name="T42" fmla="*/ 3 w 88"/>
                <a:gd name="T43" fmla="*/ 0 h 124"/>
                <a:gd name="T44" fmla="*/ 4 w 88"/>
                <a:gd name="T45" fmla="*/ 1 h 124"/>
                <a:gd name="T46" fmla="*/ 5 w 88"/>
                <a:gd name="T47" fmla="*/ 1 h 124"/>
                <a:gd name="T48" fmla="*/ 5 w 88"/>
                <a:gd name="T49" fmla="*/ 1 h 124"/>
                <a:gd name="T50" fmla="*/ 6 w 88"/>
                <a:gd name="T51" fmla="*/ 2 h 124"/>
                <a:gd name="T52" fmla="*/ 6 w 88"/>
                <a:gd name="T53" fmla="*/ 3 h 124"/>
                <a:gd name="T54" fmla="*/ 6 w 88"/>
                <a:gd name="T55" fmla="*/ 3 h 124"/>
                <a:gd name="T56" fmla="*/ 6 w 88"/>
                <a:gd name="T57" fmla="*/ 4 h 124"/>
                <a:gd name="T58" fmla="*/ 6 w 88"/>
                <a:gd name="T59" fmla="*/ 5 h 124"/>
                <a:gd name="T60" fmla="*/ 6 w 88"/>
                <a:gd name="T61" fmla="*/ 6 h 124"/>
                <a:gd name="T62" fmla="*/ 5 w 88"/>
                <a:gd name="T63" fmla="*/ 7 h 124"/>
                <a:gd name="T64" fmla="*/ 5 w 88"/>
                <a:gd name="T65" fmla="*/ 8 h 124"/>
                <a:gd name="T66" fmla="*/ 4 w 88"/>
                <a:gd name="T67" fmla="*/ 8 h 124"/>
                <a:gd name="T68" fmla="*/ 3 w 88"/>
                <a:gd name="T69" fmla="*/ 8 h 124"/>
                <a:gd name="T70" fmla="*/ 2 w 88"/>
                <a:gd name="T71" fmla="*/ 8 h 124"/>
                <a:gd name="T72" fmla="*/ 2 w 88"/>
                <a:gd name="T73" fmla="*/ 8 h 124"/>
                <a:gd name="T74" fmla="*/ 1 w 88"/>
                <a:gd name="T75" fmla="*/ 7 h 124"/>
                <a:gd name="T76" fmla="*/ 1 w 88"/>
                <a:gd name="T77" fmla="*/ 6 h 124"/>
                <a:gd name="T78" fmla="*/ 1 w 88"/>
                <a:gd name="T79" fmla="*/ 5 h 124"/>
                <a:gd name="T80" fmla="*/ 0 w 88"/>
                <a:gd name="T81" fmla="*/ 4 h 124"/>
                <a:gd name="T82" fmla="*/ 1 w 88"/>
                <a:gd name="T83" fmla="*/ 3 h 124"/>
                <a:gd name="T84" fmla="*/ 1 w 88"/>
                <a:gd name="T85" fmla="*/ 3 h 124"/>
                <a:gd name="T86" fmla="*/ 1 w 88"/>
                <a:gd name="T87" fmla="*/ 2 h 124"/>
                <a:gd name="T88" fmla="*/ 1 w 88"/>
                <a:gd name="T89" fmla="*/ 1 h 124"/>
                <a:gd name="T90" fmla="*/ 2 w 88"/>
                <a:gd name="T91" fmla="*/ 1 h 124"/>
                <a:gd name="T92" fmla="*/ 2 w 88"/>
                <a:gd name="T93" fmla="*/ 1 h 124"/>
                <a:gd name="T94" fmla="*/ 3 w 88"/>
                <a:gd name="T95" fmla="*/ 0 h 1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8" h="124">
                  <a:moveTo>
                    <a:pt x="44" y="17"/>
                  </a:moveTo>
                  <a:lnTo>
                    <a:pt x="36" y="19"/>
                  </a:lnTo>
                  <a:lnTo>
                    <a:pt x="29" y="26"/>
                  </a:lnTo>
                  <a:lnTo>
                    <a:pt x="26" y="35"/>
                  </a:lnTo>
                  <a:lnTo>
                    <a:pt x="24" y="47"/>
                  </a:lnTo>
                  <a:lnTo>
                    <a:pt x="24" y="62"/>
                  </a:lnTo>
                  <a:lnTo>
                    <a:pt x="24" y="78"/>
                  </a:lnTo>
                  <a:lnTo>
                    <a:pt x="26" y="91"/>
                  </a:lnTo>
                  <a:lnTo>
                    <a:pt x="29" y="99"/>
                  </a:lnTo>
                  <a:lnTo>
                    <a:pt x="36" y="104"/>
                  </a:lnTo>
                  <a:lnTo>
                    <a:pt x="44" y="106"/>
                  </a:lnTo>
                  <a:lnTo>
                    <a:pt x="53" y="104"/>
                  </a:lnTo>
                  <a:lnTo>
                    <a:pt x="58" y="99"/>
                  </a:lnTo>
                  <a:lnTo>
                    <a:pt x="62" y="91"/>
                  </a:lnTo>
                  <a:lnTo>
                    <a:pt x="64" y="78"/>
                  </a:lnTo>
                  <a:lnTo>
                    <a:pt x="64" y="62"/>
                  </a:lnTo>
                  <a:lnTo>
                    <a:pt x="64" y="47"/>
                  </a:lnTo>
                  <a:lnTo>
                    <a:pt x="62" y="35"/>
                  </a:lnTo>
                  <a:lnTo>
                    <a:pt x="58" y="26"/>
                  </a:lnTo>
                  <a:lnTo>
                    <a:pt x="53" y="19"/>
                  </a:lnTo>
                  <a:lnTo>
                    <a:pt x="44" y="17"/>
                  </a:lnTo>
                  <a:close/>
                  <a:moveTo>
                    <a:pt x="44" y="0"/>
                  </a:moveTo>
                  <a:lnTo>
                    <a:pt x="57" y="2"/>
                  </a:lnTo>
                  <a:lnTo>
                    <a:pt x="68" y="6"/>
                  </a:lnTo>
                  <a:lnTo>
                    <a:pt x="76" y="13"/>
                  </a:lnTo>
                  <a:lnTo>
                    <a:pt x="81" y="23"/>
                  </a:lnTo>
                  <a:lnTo>
                    <a:pt x="85" y="34"/>
                  </a:lnTo>
                  <a:lnTo>
                    <a:pt x="87" y="47"/>
                  </a:lnTo>
                  <a:lnTo>
                    <a:pt x="88" y="62"/>
                  </a:lnTo>
                  <a:lnTo>
                    <a:pt x="87" y="79"/>
                  </a:lnTo>
                  <a:lnTo>
                    <a:pt x="84" y="94"/>
                  </a:lnTo>
                  <a:lnTo>
                    <a:pt x="78" y="106"/>
                  </a:lnTo>
                  <a:lnTo>
                    <a:pt x="70" y="116"/>
                  </a:lnTo>
                  <a:lnTo>
                    <a:pt x="58" y="122"/>
                  </a:lnTo>
                  <a:lnTo>
                    <a:pt x="44" y="124"/>
                  </a:lnTo>
                  <a:lnTo>
                    <a:pt x="29" y="122"/>
                  </a:lnTo>
                  <a:lnTo>
                    <a:pt x="18" y="116"/>
                  </a:lnTo>
                  <a:lnTo>
                    <a:pt x="10" y="106"/>
                  </a:lnTo>
                  <a:lnTo>
                    <a:pt x="5" y="94"/>
                  </a:lnTo>
                  <a:lnTo>
                    <a:pt x="1" y="79"/>
                  </a:lnTo>
                  <a:lnTo>
                    <a:pt x="0" y="62"/>
                  </a:lnTo>
                  <a:lnTo>
                    <a:pt x="1" y="47"/>
                  </a:lnTo>
                  <a:lnTo>
                    <a:pt x="3" y="34"/>
                  </a:lnTo>
                  <a:lnTo>
                    <a:pt x="7" y="23"/>
                  </a:lnTo>
                  <a:lnTo>
                    <a:pt x="13" y="13"/>
                  </a:lnTo>
                  <a:lnTo>
                    <a:pt x="21" y="6"/>
                  </a:lnTo>
                  <a:lnTo>
                    <a:pt x="31" y="2"/>
                  </a:lnTo>
                  <a:lnTo>
                    <a:pt x="44"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6" name="Freeform 20">
              <a:extLst>
                <a:ext uri="{FF2B5EF4-FFF2-40B4-BE49-F238E27FC236}">
                  <a16:creationId xmlns:a16="http://schemas.microsoft.com/office/drawing/2014/main" xmlns="" id="{85362B82-BC11-4CCA-9CE4-7CF36E5473C2}"/>
                </a:ext>
              </a:extLst>
            </p:cNvPr>
            <p:cNvSpPr>
              <a:spLocks/>
            </p:cNvSpPr>
            <p:nvPr/>
          </p:nvSpPr>
          <p:spPr bwMode="auto">
            <a:xfrm>
              <a:off x="1455" y="1455"/>
              <a:ext cx="41" cy="61"/>
            </a:xfrm>
            <a:custGeom>
              <a:avLst/>
              <a:gdLst>
                <a:gd name="T0" fmla="*/ 4 w 81"/>
                <a:gd name="T1" fmla="*/ 0 h 121"/>
                <a:gd name="T2" fmla="*/ 4 w 81"/>
                <a:gd name="T3" fmla="*/ 1 h 121"/>
                <a:gd name="T4" fmla="*/ 5 w 81"/>
                <a:gd name="T5" fmla="*/ 1 h 121"/>
                <a:gd name="T6" fmla="*/ 5 w 81"/>
                <a:gd name="T7" fmla="*/ 1 h 121"/>
                <a:gd name="T8" fmla="*/ 5 w 81"/>
                <a:gd name="T9" fmla="*/ 2 h 121"/>
                <a:gd name="T10" fmla="*/ 6 w 81"/>
                <a:gd name="T11" fmla="*/ 2 h 121"/>
                <a:gd name="T12" fmla="*/ 6 w 81"/>
                <a:gd name="T13" fmla="*/ 8 h 121"/>
                <a:gd name="T14" fmla="*/ 4 w 81"/>
                <a:gd name="T15" fmla="*/ 8 h 121"/>
                <a:gd name="T16" fmla="*/ 4 w 81"/>
                <a:gd name="T17" fmla="*/ 3 h 121"/>
                <a:gd name="T18" fmla="*/ 4 w 81"/>
                <a:gd name="T19" fmla="*/ 2 h 121"/>
                <a:gd name="T20" fmla="*/ 4 w 81"/>
                <a:gd name="T21" fmla="*/ 2 h 121"/>
                <a:gd name="T22" fmla="*/ 4 w 81"/>
                <a:gd name="T23" fmla="*/ 2 h 121"/>
                <a:gd name="T24" fmla="*/ 3 w 81"/>
                <a:gd name="T25" fmla="*/ 2 h 121"/>
                <a:gd name="T26" fmla="*/ 3 w 81"/>
                <a:gd name="T27" fmla="*/ 2 h 121"/>
                <a:gd name="T28" fmla="*/ 2 w 81"/>
                <a:gd name="T29" fmla="*/ 2 h 121"/>
                <a:gd name="T30" fmla="*/ 2 w 81"/>
                <a:gd name="T31" fmla="*/ 2 h 121"/>
                <a:gd name="T32" fmla="*/ 2 w 81"/>
                <a:gd name="T33" fmla="*/ 3 h 121"/>
                <a:gd name="T34" fmla="*/ 2 w 81"/>
                <a:gd name="T35" fmla="*/ 8 h 121"/>
                <a:gd name="T36" fmla="*/ 0 w 81"/>
                <a:gd name="T37" fmla="*/ 8 h 121"/>
                <a:gd name="T38" fmla="*/ 0 w 81"/>
                <a:gd name="T39" fmla="*/ 1 h 121"/>
                <a:gd name="T40" fmla="*/ 2 w 81"/>
                <a:gd name="T41" fmla="*/ 1 h 121"/>
                <a:gd name="T42" fmla="*/ 2 w 81"/>
                <a:gd name="T43" fmla="*/ 2 h 121"/>
                <a:gd name="T44" fmla="*/ 2 w 81"/>
                <a:gd name="T45" fmla="*/ 2 h 121"/>
                <a:gd name="T46" fmla="*/ 2 w 81"/>
                <a:gd name="T47" fmla="*/ 1 h 121"/>
                <a:gd name="T48" fmla="*/ 3 w 81"/>
                <a:gd name="T49" fmla="*/ 1 h 121"/>
                <a:gd name="T50" fmla="*/ 4 w 81"/>
                <a:gd name="T51" fmla="*/ 0 h 1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1" h="121">
                  <a:moveTo>
                    <a:pt x="53" y="0"/>
                  </a:moveTo>
                  <a:lnTo>
                    <a:pt x="62" y="1"/>
                  </a:lnTo>
                  <a:lnTo>
                    <a:pt x="70" y="5"/>
                  </a:lnTo>
                  <a:lnTo>
                    <a:pt x="76" y="10"/>
                  </a:lnTo>
                  <a:lnTo>
                    <a:pt x="80" y="19"/>
                  </a:lnTo>
                  <a:lnTo>
                    <a:pt x="81" y="32"/>
                  </a:lnTo>
                  <a:lnTo>
                    <a:pt x="81" y="121"/>
                  </a:lnTo>
                  <a:lnTo>
                    <a:pt x="58" y="121"/>
                  </a:lnTo>
                  <a:lnTo>
                    <a:pt x="58" y="40"/>
                  </a:lnTo>
                  <a:lnTo>
                    <a:pt x="57" y="31"/>
                  </a:lnTo>
                  <a:lnTo>
                    <a:pt x="55" y="24"/>
                  </a:lnTo>
                  <a:lnTo>
                    <a:pt x="49" y="20"/>
                  </a:lnTo>
                  <a:lnTo>
                    <a:pt x="42" y="19"/>
                  </a:lnTo>
                  <a:lnTo>
                    <a:pt x="35" y="20"/>
                  </a:lnTo>
                  <a:lnTo>
                    <a:pt x="29" y="25"/>
                  </a:lnTo>
                  <a:lnTo>
                    <a:pt x="25" y="32"/>
                  </a:lnTo>
                  <a:lnTo>
                    <a:pt x="23" y="42"/>
                  </a:lnTo>
                  <a:lnTo>
                    <a:pt x="23" y="121"/>
                  </a:lnTo>
                  <a:lnTo>
                    <a:pt x="0" y="121"/>
                  </a:lnTo>
                  <a:lnTo>
                    <a:pt x="0" y="3"/>
                  </a:lnTo>
                  <a:lnTo>
                    <a:pt x="22" y="3"/>
                  </a:lnTo>
                  <a:lnTo>
                    <a:pt x="22" y="17"/>
                  </a:lnTo>
                  <a:lnTo>
                    <a:pt x="23" y="17"/>
                  </a:lnTo>
                  <a:lnTo>
                    <a:pt x="30" y="8"/>
                  </a:lnTo>
                  <a:lnTo>
                    <a:pt x="40" y="2"/>
                  </a:lnTo>
                  <a:lnTo>
                    <a:pt x="53"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7" name="Freeform 21">
              <a:extLst>
                <a:ext uri="{FF2B5EF4-FFF2-40B4-BE49-F238E27FC236}">
                  <a16:creationId xmlns:a16="http://schemas.microsoft.com/office/drawing/2014/main" xmlns="" id="{F004DF69-0FFC-431C-B62A-C4E27DDFAAAB}"/>
                </a:ext>
              </a:extLst>
            </p:cNvPr>
            <p:cNvSpPr>
              <a:spLocks/>
            </p:cNvSpPr>
            <p:nvPr/>
          </p:nvSpPr>
          <p:spPr bwMode="auto">
            <a:xfrm>
              <a:off x="1502" y="1440"/>
              <a:ext cx="29" cy="76"/>
            </a:xfrm>
            <a:custGeom>
              <a:avLst/>
              <a:gdLst>
                <a:gd name="T0" fmla="*/ 0 w 59"/>
                <a:gd name="T1" fmla="*/ 0 h 152"/>
                <a:gd name="T2" fmla="*/ 2 w 59"/>
                <a:gd name="T3" fmla="*/ 0 h 152"/>
                <a:gd name="T4" fmla="*/ 2 w 59"/>
                <a:gd name="T5" fmla="*/ 3 h 152"/>
                <a:gd name="T6" fmla="*/ 3 w 59"/>
                <a:gd name="T7" fmla="*/ 3 h 152"/>
                <a:gd name="T8" fmla="*/ 3 w 59"/>
                <a:gd name="T9" fmla="*/ 4 h 152"/>
                <a:gd name="T10" fmla="*/ 2 w 59"/>
                <a:gd name="T11" fmla="*/ 4 h 152"/>
                <a:gd name="T12" fmla="*/ 2 w 59"/>
                <a:gd name="T13" fmla="*/ 8 h 152"/>
                <a:gd name="T14" fmla="*/ 2 w 59"/>
                <a:gd name="T15" fmla="*/ 8 h 152"/>
                <a:gd name="T16" fmla="*/ 2 w 59"/>
                <a:gd name="T17" fmla="*/ 8 h 152"/>
                <a:gd name="T18" fmla="*/ 2 w 59"/>
                <a:gd name="T19" fmla="*/ 9 h 152"/>
                <a:gd name="T20" fmla="*/ 2 w 59"/>
                <a:gd name="T21" fmla="*/ 9 h 152"/>
                <a:gd name="T22" fmla="*/ 2 w 59"/>
                <a:gd name="T23" fmla="*/ 9 h 152"/>
                <a:gd name="T24" fmla="*/ 3 w 59"/>
                <a:gd name="T25" fmla="*/ 9 h 152"/>
                <a:gd name="T26" fmla="*/ 3 w 59"/>
                <a:gd name="T27" fmla="*/ 9 h 152"/>
                <a:gd name="T28" fmla="*/ 3 w 59"/>
                <a:gd name="T29" fmla="*/ 9 h 152"/>
                <a:gd name="T30" fmla="*/ 3 w 59"/>
                <a:gd name="T31" fmla="*/ 10 h 152"/>
                <a:gd name="T32" fmla="*/ 3 w 59"/>
                <a:gd name="T33" fmla="*/ 10 h 152"/>
                <a:gd name="T34" fmla="*/ 2 w 59"/>
                <a:gd name="T35" fmla="*/ 10 h 152"/>
                <a:gd name="T36" fmla="*/ 1 w 59"/>
                <a:gd name="T37" fmla="*/ 10 h 152"/>
                <a:gd name="T38" fmla="*/ 1 w 59"/>
                <a:gd name="T39" fmla="*/ 10 h 152"/>
                <a:gd name="T40" fmla="*/ 1 w 59"/>
                <a:gd name="T41" fmla="*/ 9 h 152"/>
                <a:gd name="T42" fmla="*/ 1 w 59"/>
                <a:gd name="T43" fmla="*/ 9 h 152"/>
                <a:gd name="T44" fmla="*/ 0 w 59"/>
                <a:gd name="T45" fmla="*/ 8 h 152"/>
                <a:gd name="T46" fmla="*/ 0 w 59"/>
                <a:gd name="T47" fmla="*/ 4 h 152"/>
                <a:gd name="T48" fmla="*/ 0 w 59"/>
                <a:gd name="T49" fmla="*/ 4 h 152"/>
                <a:gd name="T50" fmla="*/ 0 w 59"/>
                <a:gd name="T51" fmla="*/ 3 h 152"/>
                <a:gd name="T52" fmla="*/ 0 w 59"/>
                <a:gd name="T53" fmla="*/ 3 h 152"/>
                <a:gd name="T54" fmla="*/ 0 w 59"/>
                <a:gd name="T55" fmla="*/ 0 h 1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 h="152">
                  <a:moveTo>
                    <a:pt x="15" y="0"/>
                  </a:moveTo>
                  <a:lnTo>
                    <a:pt x="39" y="0"/>
                  </a:lnTo>
                  <a:lnTo>
                    <a:pt x="39" y="33"/>
                  </a:lnTo>
                  <a:lnTo>
                    <a:pt x="59" y="33"/>
                  </a:lnTo>
                  <a:lnTo>
                    <a:pt x="59" y="50"/>
                  </a:lnTo>
                  <a:lnTo>
                    <a:pt x="39" y="50"/>
                  </a:lnTo>
                  <a:lnTo>
                    <a:pt x="39" y="121"/>
                  </a:lnTo>
                  <a:lnTo>
                    <a:pt x="39" y="125"/>
                  </a:lnTo>
                  <a:lnTo>
                    <a:pt x="40" y="128"/>
                  </a:lnTo>
                  <a:lnTo>
                    <a:pt x="41" y="130"/>
                  </a:lnTo>
                  <a:lnTo>
                    <a:pt x="43" y="132"/>
                  </a:lnTo>
                  <a:lnTo>
                    <a:pt x="46" y="133"/>
                  </a:lnTo>
                  <a:lnTo>
                    <a:pt x="50" y="133"/>
                  </a:lnTo>
                  <a:lnTo>
                    <a:pt x="55" y="133"/>
                  </a:lnTo>
                  <a:lnTo>
                    <a:pt x="59" y="132"/>
                  </a:lnTo>
                  <a:lnTo>
                    <a:pt x="59" y="150"/>
                  </a:lnTo>
                  <a:lnTo>
                    <a:pt x="49" y="152"/>
                  </a:lnTo>
                  <a:lnTo>
                    <a:pt x="39" y="152"/>
                  </a:lnTo>
                  <a:lnTo>
                    <a:pt x="31" y="152"/>
                  </a:lnTo>
                  <a:lnTo>
                    <a:pt x="25" y="149"/>
                  </a:lnTo>
                  <a:lnTo>
                    <a:pt x="19" y="143"/>
                  </a:lnTo>
                  <a:lnTo>
                    <a:pt x="16" y="135"/>
                  </a:lnTo>
                  <a:lnTo>
                    <a:pt x="15" y="124"/>
                  </a:lnTo>
                  <a:lnTo>
                    <a:pt x="15" y="50"/>
                  </a:lnTo>
                  <a:lnTo>
                    <a:pt x="0" y="50"/>
                  </a:lnTo>
                  <a:lnTo>
                    <a:pt x="0" y="33"/>
                  </a:lnTo>
                  <a:lnTo>
                    <a:pt x="15" y="33"/>
                  </a:lnTo>
                  <a:lnTo>
                    <a:pt x="15"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8" name="Freeform 22">
              <a:extLst>
                <a:ext uri="{FF2B5EF4-FFF2-40B4-BE49-F238E27FC236}">
                  <a16:creationId xmlns:a16="http://schemas.microsoft.com/office/drawing/2014/main" xmlns="" id="{2567B922-6AA7-47F9-9488-953DC5302425}"/>
                </a:ext>
              </a:extLst>
            </p:cNvPr>
            <p:cNvSpPr>
              <a:spLocks/>
            </p:cNvSpPr>
            <p:nvPr/>
          </p:nvSpPr>
          <p:spPr bwMode="auto">
            <a:xfrm>
              <a:off x="1540" y="1455"/>
              <a:ext cx="28" cy="61"/>
            </a:xfrm>
            <a:custGeom>
              <a:avLst/>
              <a:gdLst>
                <a:gd name="T0" fmla="*/ 3 w 57"/>
                <a:gd name="T1" fmla="*/ 0 h 121"/>
                <a:gd name="T2" fmla="*/ 3 w 57"/>
                <a:gd name="T3" fmla="*/ 0 h 121"/>
                <a:gd name="T4" fmla="*/ 3 w 57"/>
                <a:gd name="T5" fmla="*/ 1 h 121"/>
                <a:gd name="T6" fmla="*/ 3 w 57"/>
                <a:gd name="T7" fmla="*/ 1 h 121"/>
                <a:gd name="T8" fmla="*/ 3 w 57"/>
                <a:gd name="T9" fmla="*/ 2 h 121"/>
                <a:gd name="T10" fmla="*/ 3 w 57"/>
                <a:gd name="T11" fmla="*/ 2 h 121"/>
                <a:gd name="T12" fmla="*/ 3 w 57"/>
                <a:gd name="T13" fmla="*/ 2 h 121"/>
                <a:gd name="T14" fmla="*/ 2 w 57"/>
                <a:gd name="T15" fmla="*/ 2 h 121"/>
                <a:gd name="T16" fmla="*/ 2 w 57"/>
                <a:gd name="T17" fmla="*/ 2 h 121"/>
                <a:gd name="T18" fmla="*/ 2 w 57"/>
                <a:gd name="T19" fmla="*/ 2 h 121"/>
                <a:gd name="T20" fmla="*/ 1 w 57"/>
                <a:gd name="T21" fmla="*/ 2 h 121"/>
                <a:gd name="T22" fmla="*/ 1 w 57"/>
                <a:gd name="T23" fmla="*/ 3 h 121"/>
                <a:gd name="T24" fmla="*/ 1 w 57"/>
                <a:gd name="T25" fmla="*/ 4 h 121"/>
                <a:gd name="T26" fmla="*/ 1 w 57"/>
                <a:gd name="T27" fmla="*/ 8 h 121"/>
                <a:gd name="T28" fmla="*/ 0 w 57"/>
                <a:gd name="T29" fmla="*/ 8 h 121"/>
                <a:gd name="T30" fmla="*/ 0 w 57"/>
                <a:gd name="T31" fmla="*/ 1 h 121"/>
                <a:gd name="T32" fmla="*/ 1 w 57"/>
                <a:gd name="T33" fmla="*/ 1 h 121"/>
                <a:gd name="T34" fmla="*/ 1 w 57"/>
                <a:gd name="T35" fmla="*/ 2 h 121"/>
                <a:gd name="T36" fmla="*/ 1 w 57"/>
                <a:gd name="T37" fmla="*/ 2 h 121"/>
                <a:gd name="T38" fmla="*/ 1 w 57"/>
                <a:gd name="T39" fmla="*/ 1 h 121"/>
                <a:gd name="T40" fmla="*/ 2 w 57"/>
                <a:gd name="T41" fmla="*/ 1 h 121"/>
                <a:gd name="T42" fmla="*/ 2 w 57"/>
                <a:gd name="T43" fmla="*/ 1 h 121"/>
                <a:gd name="T44" fmla="*/ 3 w 57"/>
                <a:gd name="T45" fmla="*/ 0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7" h="121">
                  <a:moveTo>
                    <a:pt x="51" y="0"/>
                  </a:moveTo>
                  <a:lnTo>
                    <a:pt x="54" y="0"/>
                  </a:lnTo>
                  <a:lnTo>
                    <a:pt x="55" y="1"/>
                  </a:lnTo>
                  <a:lnTo>
                    <a:pt x="57" y="1"/>
                  </a:lnTo>
                  <a:lnTo>
                    <a:pt x="57" y="25"/>
                  </a:lnTo>
                  <a:lnTo>
                    <a:pt x="55" y="25"/>
                  </a:lnTo>
                  <a:lnTo>
                    <a:pt x="51" y="24"/>
                  </a:lnTo>
                  <a:lnTo>
                    <a:pt x="47" y="24"/>
                  </a:lnTo>
                  <a:lnTo>
                    <a:pt x="40" y="25"/>
                  </a:lnTo>
                  <a:lnTo>
                    <a:pt x="34" y="27"/>
                  </a:lnTo>
                  <a:lnTo>
                    <a:pt x="29" y="32"/>
                  </a:lnTo>
                  <a:lnTo>
                    <a:pt x="25" y="39"/>
                  </a:lnTo>
                  <a:lnTo>
                    <a:pt x="24" y="50"/>
                  </a:lnTo>
                  <a:lnTo>
                    <a:pt x="24" y="121"/>
                  </a:lnTo>
                  <a:lnTo>
                    <a:pt x="0" y="121"/>
                  </a:lnTo>
                  <a:lnTo>
                    <a:pt x="0" y="3"/>
                  </a:lnTo>
                  <a:lnTo>
                    <a:pt x="24" y="3"/>
                  </a:lnTo>
                  <a:lnTo>
                    <a:pt x="24" y="22"/>
                  </a:lnTo>
                  <a:lnTo>
                    <a:pt x="29" y="12"/>
                  </a:lnTo>
                  <a:lnTo>
                    <a:pt x="34" y="6"/>
                  </a:lnTo>
                  <a:lnTo>
                    <a:pt x="43" y="2"/>
                  </a:lnTo>
                  <a:lnTo>
                    <a:pt x="51"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19" name="Freeform 23">
              <a:extLst>
                <a:ext uri="{FF2B5EF4-FFF2-40B4-BE49-F238E27FC236}">
                  <a16:creationId xmlns:a16="http://schemas.microsoft.com/office/drawing/2014/main" xmlns="" id="{604DB947-717A-4730-A9EF-472E030F03DA}"/>
                </a:ext>
              </a:extLst>
            </p:cNvPr>
            <p:cNvSpPr>
              <a:spLocks noEditPoints="1"/>
            </p:cNvSpPr>
            <p:nvPr/>
          </p:nvSpPr>
          <p:spPr bwMode="auto">
            <a:xfrm>
              <a:off x="1571" y="1455"/>
              <a:ext cx="44" cy="62"/>
            </a:xfrm>
            <a:custGeom>
              <a:avLst/>
              <a:gdLst>
                <a:gd name="T0" fmla="*/ 3 w 88"/>
                <a:gd name="T1" fmla="*/ 2 h 124"/>
                <a:gd name="T2" fmla="*/ 3 w 88"/>
                <a:gd name="T3" fmla="*/ 2 h 124"/>
                <a:gd name="T4" fmla="*/ 2 w 88"/>
                <a:gd name="T5" fmla="*/ 2 h 124"/>
                <a:gd name="T6" fmla="*/ 2 w 88"/>
                <a:gd name="T7" fmla="*/ 3 h 124"/>
                <a:gd name="T8" fmla="*/ 2 w 88"/>
                <a:gd name="T9" fmla="*/ 3 h 124"/>
                <a:gd name="T10" fmla="*/ 2 w 88"/>
                <a:gd name="T11" fmla="*/ 4 h 124"/>
                <a:gd name="T12" fmla="*/ 2 w 88"/>
                <a:gd name="T13" fmla="*/ 5 h 124"/>
                <a:gd name="T14" fmla="*/ 2 w 88"/>
                <a:gd name="T15" fmla="*/ 6 h 124"/>
                <a:gd name="T16" fmla="*/ 2 w 88"/>
                <a:gd name="T17" fmla="*/ 7 h 124"/>
                <a:gd name="T18" fmla="*/ 3 w 88"/>
                <a:gd name="T19" fmla="*/ 7 h 124"/>
                <a:gd name="T20" fmla="*/ 3 w 88"/>
                <a:gd name="T21" fmla="*/ 7 h 124"/>
                <a:gd name="T22" fmla="*/ 4 w 88"/>
                <a:gd name="T23" fmla="*/ 7 h 124"/>
                <a:gd name="T24" fmla="*/ 4 w 88"/>
                <a:gd name="T25" fmla="*/ 7 h 124"/>
                <a:gd name="T26" fmla="*/ 4 w 88"/>
                <a:gd name="T27" fmla="*/ 6 h 124"/>
                <a:gd name="T28" fmla="*/ 4 w 88"/>
                <a:gd name="T29" fmla="*/ 5 h 124"/>
                <a:gd name="T30" fmla="*/ 4 w 88"/>
                <a:gd name="T31" fmla="*/ 4 h 124"/>
                <a:gd name="T32" fmla="*/ 4 w 88"/>
                <a:gd name="T33" fmla="*/ 3 h 124"/>
                <a:gd name="T34" fmla="*/ 4 w 88"/>
                <a:gd name="T35" fmla="*/ 3 h 124"/>
                <a:gd name="T36" fmla="*/ 4 w 88"/>
                <a:gd name="T37" fmla="*/ 2 h 124"/>
                <a:gd name="T38" fmla="*/ 4 w 88"/>
                <a:gd name="T39" fmla="*/ 2 h 124"/>
                <a:gd name="T40" fmla="*/ 3 w 88"/>
                <a:gd name="T41" fmla="*/ 2 h 124"/>
                <a:gd name="T42" fmla="*/ 3 w 88"/>
                <a:gd name="T43" fmla="*/ 0 h 124"/>
                <a:gd name="T44" fmla="*/ 4 w 88"/>
                <a:gd name="T45" fmla="*/ 1 h 124"/>
                <a:gd name="T46" fmla="*/ 5 w 88"/>
                <a:gd name="T47" fmla="*/ 1 h 124"/>
                <a:gd name="T48" fmla="*/ 5 w 88"/>
                <a:gd name="T49" fmla="*/ 1 h 124"/>
                <a:gd name="T50" fmla="*/ 6 w 88"/>
                <a:gd name="T51" fmla="*/ 2 h 124"/>
                <a:gd name="T52" fmla="*/ 6 w 88"/>
                <a:gd name="T53" fmla="*/ 3 h 124"/>
                <a:gd name="T54" fmla="*/ 6 w 88"/>
                <a:gd name="T55" fmla="*/ 3 h 124"/>
                <a:gd name="T56" fmla="*/ 6 w 88"/>
                <a:gd name="T57" fmla="*/ 4 h 124"/>
                <a:gd name="T58" fmla="*/ 6 w 88"/>
                <a:gd name="T59" fmla="*/ 5 h 124"/>
                <a:gd name="T60" fmla="*/ 6 w 88"/>
                <a:gd name="T61" fmla="*/ 6 h 124"/>
                <a:gd name="T62" fmla="*/ 5 w 88"/>
                <a:gd name="T63" fmla="*/ 7 h 124"/>
                <a:gd name="T64" fmla="*/ 5 w 88"/>
                <a:gd name="T65" fmla="*/ 8 h 124"/>
                <a:gd name="T66" fmla="*/ 4 w 88"/>
                <a:gd name="T67" fmla="*/ 8 h 124"/>
                <a:gd name="T68" fmla="*/ 3 w 88"/>
                <a:gd name="T69" fmla="*/ 8 h 124"/>
                <a:gd name="T70" fmla="*/ 2 w 88"/>
                <a:gd name="T71" fmla="*/ 8 h 124"/>
                <a:gd name="T72" fmla="*/ 2 w 88"/>
                <a:gd name="T73" fmla="*/ 8 h 124"/>
                <a:gd name="T74" fmla="*/ 1 w 88"/>
                <a:gd name="T75" fmla="*/ 7 h 124"/>
                <a:gd name="T76" fmla="*/ 1 w 88"/>
                <a:gd name="T77" fmla="*/ 6 h 124"/>
                <a:gd name="T78" fmla="*/ 1 w 88"/>
                <a:gd name="T79" fmla="*/ 5 h 124"/>
                <a:gd name="T80" fmla="*/ 0 w 88"/>
                <a:gd name="T81" fmla="*/ 4 h 124"/>
                <a:gd name="T82" fmla="*/ 1 w 88"/>
                <a:gd name="T83" fmla="*/ 3 h 124"/>
                <a:gd name="T84" fmla="*/ 1 w 88"/>
                <a:gd name="T85" fmla="*/ 3 h 124"/>
                <a:gd name="T86" fmla="*/ 1 w 88"/>
                <a:gd name="T87" fmla="*/ 2 h 124"/>
                <a:gd name="T88" fmla="*/ 1 w 88"/>
                <a:gd name="T89" fmla="*/ 1 h 124"/>
                <a:gd name="T90" fmla="*/ 2 w 88"/>
                <a:gd name="T91" fmla="*/ 1 h 124"/>
                <a:gd name="T92" fmla="*/ 2 w 88"/>
                <a:gd name="T93" fmla="*/ 1 h 124"/>
                <a:gd name="T94" fmla="*/ 3 w 88"/>
                <a:gd name="T95" fmla="*/ 0 h 12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8" h="124">
                  <a:moveTo>
                    <a:pt x="44" y="17"/>
                  </a:moveTo>
                  <a:lnTo>
                    <a:pt x="35" y="19"/>
                  </a:lnTo>
                  <a:lnTo>
                    <a:pt x="29" y="26"/>
                  </a:lnTo>
                  <a:lnTo>
                    <a:pt x="26" y="35"/>
                  </a:lnTo>
                  <a:lnTo>
                    <a:pt x="24" y="47"/>
                  </a:lnTo>
                  <a:lnTo>
                    <a:pt x="24" y="62"/>
                  </a:lnTo>
                  <a:lnTo>
                    <a:pt x="24" y="78"/>
                  </a:lnTo>
                  <a:lnTo>
                    <a:pt x="26" y="91"/>
                  </a:lnTo>
                  <a:lnTo>
                    <a:pt x="29" y="99"/>
                  </a:lnTo>
                  <a:lnTo>
                    <a:pt x="35" y="104"/>
                  </a:lnTo>
                  <a:lnTo>
                    <a:pt x="44" y="106"/>
                  </a:lnTo>
                  <a:lnTo>
                    <a:pt x="53" y="104"/>
                  </a:lnTo>
                  <a:lnTo>
                    <a:pt x="58" y="99"/>
                  </a:lnTo>
                  <a:lnTo>
                    <a:pt x="62" y="91"/>
                  </a:lnTo>
                  <a:lnTo>
                    <a:pt x="63" y="78"/>
                  </a:lnTo>
                  <a:lnTo>
                    <a:pt x="64" y="62"/>
                  </a:lnTo>
                  <a:lnTo>
                    <a:pt x="63" y="47"/>
                  </a:lnTo>
                  <a:lnTo>
                    <a:pt x="62" y="35"/>
                  </a:lnTo>
                  <a:lnTo>
                    <a:pt x="58" y="26"/>
                  </a:lnTo>
                  <a:lnTo>
                    <a:pt x="53" y="19"/>
                  </a:lnTo>
                  <a:lnTo>
                    <a:pt x="44" y="17"/>
                  </a:lnTo>
                  <a:close/>
                  <a:moveTo>
                    <a:pt x="44" y="0"/>
                  </a:moveTo>
                  <a:lnTo>
                    <a:pt x="57" y="2"/>
                  </a:lnTo>
                  <a:lnTo>
                    <a:pt x="67" y="6"/>
                  </a:lnTo>
                  <a:lnTo>
                    <a:pt x="76" y="13"/>
                  </a:lnTo>
                  <a:lnTo>
                    <a:pt x="81" y="23"/>
                  </a:lnTo>
                  <a:lnTo>
                    <a:pt x="85" y="34"/>
                  </a:lnTo>
                  <a:lnTo>
                    <a:pt x="87" y="47"/>
                  </a:lnTo>
                  <a:lnTo>
                    <a:pt x="88" y="62"/>
                  </a:lnTo>
                  <a:lnTo>
                    <a:pt x="87" y="79"/>
                  </a:lnTo>
                  <a:lnTo>
                    <a:pt x="84" y="94"/>
                  </a:lnTo>
                  <a:lnTo>
                    <a:pt x="78" y="106"/>
                  </a:lnTo>
                  <a:lnTo>
                    <a:pt x="69" y="116"/>
                  </a:lnTo>
                  <a:lnTo>
                    <a:pt x="58" y="122"/>
                  </a:lnTo>
                  <a:lnTo>
                    <a:pt x="44" y="124"/>
                  </a:lnTo>
                  <a:lnTo>
                    <a:pt x="29" y="122"/>
                  </a:lnTo>
                  <a:lnTo>
                    <a:pt x="18" y="116"/>
                  </a:lnTo>
                  <a:lnTo>
                    <a:pt x="9" y="106"/>
                  </a:lnTo>
                  <a:lnTo>
                    <a:pt x="4" y="94"/>
                  </a:lnTo>
                  <a:lnTo>
                    <a:pt x="1" y="79"/>
                  </a:lnTo>
                  <a:lnTo>
                    <a:pt x="0" y="62"/>
                  </a:lnTo>
                  <a:lnTo>
                    <a:pt x="1" y="47"/>
                  </a:lnTo>
                  <a:lnTo>
                    <a:pt x="3" y="34"/>
                  </a:lnTo>
                  <a:lnTo>
                    <a:pt x="6" y="23"/>
                  </a:lnTo>
                  <a:lnTo>
                    <a:pt x="13" y="13"/>
                  </a:lnTo>
                  <a:lnTo>
                    <a:pt x="20" y="6"/>
                  </a:lnTo>
                  <a:lnTo>
                    <a:pt x="30" y="2"/>
                  </a:lnTo>
                  <a:lnTo>
                    <a:pt x="44"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0" name="Rectangle 19">
              <a:extLst>
                <a:ext uri="{FF2B5EF4-FFF2-40B4-BE49-F238E27FC236}">
                  <a16:creationId xmlns:a16="http://schemas.microsoft.com/office/drawing/2014/main" xmlns="" id="{9FEF245F-2BF8-4E33-8C23-17B835054400}"/>
                </a:ext>
              </a:extLst>
            </p:cNvPr>
            <p:cNvSpPr>
              <a:spLocks noChangeArrowheads="1"/>
            </p:cNvSpPr>
            <p:nvPr/>
          </p:nvSpPr>
          <p:spPr bwMode="auto">
            <a:xfrm>
              <a:off x="1625" y="1438"/>
              <a:ext cx="12" cy="78"/>
            </a:xfrm>
            <a:prstGeom prst="rect">
              <a:avLst/>
            </a:prstGeom>
            <a:solidFill>
              <a:schemeClr val="tx1"/>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21" name="Freeform 25">
              <a:extLst>
                <a:ext uri="{FF2B5EF4-FFF2-40B4-BE49-F238E27FC236}">
                  <a16:creationId xmlns:a16="http://schemas.microsoft.com/office/drawing/2014/main" xmlns="" id="{DE780B8E-B631-4F64-88F8-C107E81EDA20}"/>
                </a:ext>
              </a:extLst>
            </p:cNvPr>
            <p:cNvSpPr>
              <a:spLocks/>
            </p:cNvSpPr>
            <p:nvPr/>
          </p:nvSpPr>
          <p:spPr bwMode="auto">
            <a:xfrm>
              <a:off x="1647" y="1455"/>
              <a:ext cx="40" cy="62"/>
            </a:xfrm>
            <a:custGeom>
              <a:avLst/>
              <a:gdLst>
                <a:gd name="T0" fmla="*/ 2 w 81"/>
                <a:gd name="T1" fmla="*/ 0 h 124"/>
                <a:gd name="T2" fmla="*/ 3 w 81"/>
                <a:gd name="T3" fmla="*/ 1 h 124"/>
                <a:gd name="T4" fmla="*/ 4 w 81"/>
                <a:gd name="T5" fmla="*/ 1 h 124"/>
                <a:gd name="T6" fmla="*/ 4 w 81"/>
                <a:gd name="T7" fmla="*/ 1 h 124"/>
                <a:gd name="T8" fmla="*/ 4 w 81"/>
                <a:gd name="T9" fmla="*/ 2 h 124"/>
                <a:gd name="T10" fmla="*/ 4 w 81"/>
                <a:gd name="T11" fmla="*/ 2 h 124"/>
                <a:gd name="T12" fmla="*/ 4 w 81"/>
                <a:gd name="T13" fmla="*/ 2 h 124"/>
                <a:gd name="T14" fmla="*/ 4 w 81"/>
                <a:gd name="T15" fmla="*/ 3 h 124"/>
                <a:gd name="T16" fmla="*/ 3 w 81"/>
                <a:gd name="T17" fmla="*/ 3 h 124"/>
                <a:gd name="T18" fmla="*/ 3 w 81"/>
                <a:gd name="T19" fmla="*/ 3 h 124"/>
                <a:gd name="T20" fmla="*/ 3 w 81"/>
                <a:gd name="T21" fmla="*/ 2 h 124"/>
                <a:gd name="T22" fmla="*/ 3 w 81"/>
                <a:gd name="T23" fmla="*/ 2 h 124"/>
                <a:gd name="T24" fmla="*/ 3 w 81"/>
                <a:gd name="T25" fmla="*/ 2 h 124"/>
                <a:gd name="T26" fmla="*/ 2 w 81"/>
                <a:gd name="T27" fmla="*/ 1 h 124"/>
                <a:gd name="T28" fmla="*/ 2 w 81"/>
                <a:gd name="T29" fmla="*/ 2 h 124"/>
                <a:gd name="T30" fmla="*/ 1 w 81"/>
                <a:gd name="T31" fmla="*/ 2 h 124"/>
                <a:gd name="T32" fmla="*/ 1 w 81"/>
                <a:gd name="T33" fmla="*/ 2 h 124"/>
                <a:gd name="T34" fmla="*/ 1 w 81"/>
                <a:gd name="T35" fmla="*/ 2 h 124"/>
                <a:gd name="T36" fmla="*/ 1 w 81"/>
                <a:gd name="T37" fmla="*/ 3 h 124"/>
                <a:gd name="T38" fmla="*/ 1 w 81"/>
                <a:gd name="T39" fmla="*/ 3 h 124"/>
                <a:gd name="T40" fmla="*/ 2 w 81"/>
                <a:gd name="T41" fmla="*/ 3 h 124"/>
                <a:gd name="T42" fmla="*/ 3 w 81"/>
                <a:gd name="T43" fmla="*/ 4 h 124"/>
                <a:gd name="T44" fmla="*/ 4 w 81"/>
                <a:gd name="T45" fmla="*/ 4 h 124"/>
                <a:gd name="T46" fmla="*/ 4 w 81"/>
                <a:gd name="T47" fmla="*/ 5 h 124"/>
                <a:gd name="T48" fmla="*/ 5 w 81"/>
                <a:gd name="T49" fmla="*/ 5 h 124"/>
                <a:gd name="T50" fmla="*/ 5 w 81"/>
                <a:gd name="T51" fmla="*/ 6 h 124"/>
                <a:gd name="T52" fmla="*/ 4 w 81"/>
                <a:gd name="T53" fmla="*/ 7 h 124"/>
                <a:gd name="T54" fmla="*/ 4 w 81"/>
                <a:gd name="T55" fmla="*/ 7 h 124"/>
                <a:gd name="T56" fmla="*/ 4 w 81"/>
                <a:gd name="T57" fmla="*/ 8 h 124"/>
                <a:gd name="T58" fmla="*/ 3 w 81"/>
                <a:gd name="T59" fmla="*/ 8 h 124"/>
                <a:gd name="T60" fmla="*/ 2 w 81"/>
                <a:gd name="T61" fmla="*/ 8 h 124"/>
                <a:gd name="T62" fmla="*/ 1 w 81"/>
                <a:gd name="T63" fmla="*/ 8 h 124"/>
                <a:gd name="T64" fmla="*/ 0 w 81"/>
                <a:gd name="T65" fmla="*/ 8 h 124"/>
                <a:gd name="T66" fmla="*/ 0 w 81"/>
                <a:gd name="T67" fmla="*/ 8 h 124"/>
                <a:gd name="T68" fmla="*/ 0 w 81"/>
                <a:gd name="T69" fmla="*/ 7 h 124"/>
                <a:gd name="T70" fmla="*/ 0 w 81"/>
                <a:gd name="T71" fmla="*/ 7 h 124"/>
                <a:gd name="T72" fmla="*/ 0 w 81"/>
                <a:gd name="T73" fmla="*/ 6 h 124"/>
                <a:gd name="T74" fmla="*/ 0 w 81"/>
                <a:gd name="T75" fmla="*/ 6 h 124"/>
                <a:gd name="T76" fmla="*/ 1 w 81"/>
                <a:gd name="T77" fmla="*/ 6 h 124"/>
                <a:gd name="T78" fmla="*/ 1 w 81"/>
                <a:gd name="T79" fmla="*/ 6 h 124"/>
                <a:gd name="T80" fmla="*/ 1 w 81"/>
                <a:gd name="T81" fmla="*/ 6 h 124"/>
                <a:gd name="T82" fmla="*/ 1 w 81"/>
                <a:gd name="T83" fmla="*/ 7 h 124"/>
                <a:gd name="T84" fmla="*/ 1 w 81"/>
                <a:gd name="T85" fmla="*/ 7 h 124"/>
                <a:gd name="T86" fmla="*/ 2 w 81"/>
                <a:gd name="T87" fmla="*/ 7 h 124"/>
                <a:gd name="T88" fmla="*/ 3 w 81"/>
                <a:gd name="T89" fmla="*/ 7 h 124"/>
                <a:gd name="T90" fmla="*/ 3 w 81"/>
                <a:gd name="T91" fmla="*/ 7 h 124"/>
                <a:gd name="T92" fmla="*/ 3 w 81"/>
                <a:gd name="T93" fmla="*/ 7 h 124"/>
                <a:gd name="T94" fmla="*/ 3 w 81"/>
                <a:gd name="T95" fmla="*/ 6 h 124"/>
                <a:gd name="T96" fmla="*/ 3 w 81"/>
                <a:gd name="T97" fmla="*/ 6 h 124"/>
                <a:gd name="T98" fmla="*/ 3 w 81"/>
                <a:gd name="T99" fmla="*/ 5 h 124"/>
                <a:gd name="T100" fmla="*/ 2 w 81"/>
                <a:gd name="T101" fmla="*/ 5 h 124"/>
                <a:gd name="T102" fmla="*/ 1 w 81"/>
                <a:gd name="T103" fmla="*/ 5 h 124"/>
                <a:gd name="T104" fmla="*/ 0 w 81"/>
                <a:gd name="T105" fmla="*/ 4 h 124"/>
                <a:gd name="T106" fmla="*/ 0 w 81"/>
                <a:gd name="T107" fmla="*/ 4 h 124"/>
                <a:gd name="T108" fmla="*/ 0 w 81"/>
                <a:gd name="T109" fmla="*/ 3 h 124"/>
                <a:gd name="T110" fmla="*/ 0 w 81"/>
                <a:gd name="T111" fmla="*/ 3 h 124"/>
                <a:gd name="T112" fmla="*/ 0 w 81"/>
                <a:gd name="T113" fmla="*/ 2 h 124"/>
                <a:gd name="T114" fmla="*/ 0 w 81"/>
                <a:gd name="T115" fmla="*/ 1 h 124"/>
                <a:gd name="T116" fmla="*/ 1 w 81"/>
                <a:gd name="T117" fmla="*/ 1 h 124"/>
                <a:gd name="T118" fmla="*/ 1 w 81"/>
                <a:gd name="T119" fmla="*/ 1 h 124"/>
                <a:gd name="T120" fmla="*/ 2 w 81"/>
                <a:gd name="T121" fmla="*/ 0 h 1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1" h="124">
                  <a:moveTo>
                    <a:pt x="41" y="0"/>
                  </a:moveTo>
                  <a:lnTo>
                    <a:pt x="55" y="2"/>
                  </a:lnTo>
                  <a:lnTo>
                    <a:pt x="64" y="5"/>
                  </a:lnTo>
                  <a:lnTo>
                    <a:pt x="71" y="11"/>
                  </a:lnTo>
                  <a:lnTo>
                    <a:pt x="75" y="17"/>
                  </a:lnTo>
                  <a:lnTo>
                    <a:pt x="77" y="25"/>
                  </a:lnTo>
                  <a:lnTo>
                    <a:pt x="77" y="32"/>
                  </a:lnTo>
                  <a:lnTo>
                    <a:pt x="77" y="37"/>
                  </a:lnTo>
                  <a:lnTo>
                    <a:pt x="56" y="37"/>
                  </a:lnTo>
                  <a:lnTo>
                    <a:pt x="56" y="34"/>
                  </a:lnTo>
                  <a:lnTo>
                    <a:pt x="55" y="28"/>
                  </a:lnTo>
                  <a:lnTo>
                    <a:pt x="53" y="22"/>
                  </a:lnTo>
                  <a:lnTo>
                    <a:pt x="48" y="17"/>
                  </a:lnTo>
                  <a:lnTo>
                    <a:pt x="40" y="16"/>
                  </a:lnTo>
                  <a:lnTo>
                    <a:pt x="34" y="17"/>
                  </a:lnTo>
                  <a:lnTo>
                    <a:pt x="28" y="19"/>
                  </a:lnTo>
                  <a:lnTo>
                    <a:pt x="25" y="25"/>
                  </a:lnTo>
                  <a:lnTo>
                    <a:pt x="24" y="32"/>
                  </a:lnTo>
                  <a:lnTo>
                    <a:pt x="25" y="39"/>
                  </a:lnTo>
                  <a:lnTo>
                    <a:pt x="30" y="44"/>
                  </a:lnTo>
                  <a:lnTo>
                    <a:pt x="40" y="48"/>
                  </a:lnTo>
                  <a:lnTo>
                    <a:pt x="55" y="55"/>
                  </a:lnTo>
                  <a:lnTo>
                    <a:pt x="66" y="60"/>
                  </a:lnTo>
                  <a:lnTo>
                    <a:pt x="74" y="66"/>
                  </a:lnTo>
                  <a:lnTo>
                    <a:pt x="80" y="75"/>
                  </a:lnTo>
                  <a:lnTo>
                    <a:pt x="81" y="88"/>
                  </a:lnTo>
                  <a:lnTo>
                    <a:pt x="78" y="101"/>
                  </a:lnTo>
                  <a:lnTo>
                    <a:pt x="72" y="111"/>
                  </a:lnTo>
                  <a:lnTo>
                    <a:pt x="64" y="119"/>
                  </a:lnTo>
                  <a:lnTo>
                    <a:pt x="52" y="123"/>
                  </a:lnTo>
                  <a:lnTo>
                    <a:pt x="38" y="124"/>
                  </a:lnTo>
                  <a:lnTo>
                    <a:pt x="26" y="123"/>
                  </a:lnTo>
                  <a:lnTo>
                    <a:pt x="15" y="120"/>
                  </a:lnTo>
                  <a:lnTo>
                    <a:pt x="8" y="113"/>
                  </a:lnTo>
                  <a:lnTo>
                    <a:pt x="3" y="106"/>
                  </a:lnTo>
                  <a:lnTo>
                    <a:pt x="1" y="98"/>
                  </a:lnTo>
                  <a:lnTo>
                    <a:pt x="0" y="88"/>
                  </a:lnTo>
                  <a:lnTo>
                    <a:pt x="0" y="82"/>
                  </a:lnTo>
                  <a:lnTo>
                    <a:pt x="21" y="82"/>
                  </a:lnTo>
                  <a:lnTo>
                    <a:pt x="21" y="87"/>
                  </a:lnTo>
                  <a:lnTo>
                    <a:pt x="22" y="96"/>
                  </a:lnTo>
                  <a:lnTo>
                    <a:pt x="25" y="102"/>
                  </a:lnTo>
                  <a:lnTo>
                    <a:pt x="31" y="106"/>
                  </a:lnTo>
                  <a:lnTo>
                    <a:pt x="39" y="107"/>
                  </a:lnTo>
                  <a:lnTo>
                    <a:pt x="48" y="106"/>
                  </a:lnTo>
                  <a:lnTo>
                    <a:pt x="54" y="103"/>
                  </a:lnTo>
                  <a:lnTo>
                    <a:pt x="57" y="98"/>
                  </a:lnTo>
                  <a:lnTo>
                    <a:pt x="58" y="91"/>
                  </a:lnTo>
                  <a:lnTo>
                    <a:pt x="57" y="82"/>
                  </a:lnTo>
                  <a:lnTo>
                    <a:pt x="53" y="77"/>
                  </a:lnTo>
                  <a:lnTo>
                    <a:pt x="45" y="73"/>
                  </a:lnTo>
                  <a:lnTo>
                    <a:pt x="26" y="66"/>
                  </a:lnTo>
                  <a:lnTo>
                    <a:pt x="14" y="61"/>
                  </a:lnTo>
                  <a:lnTo>
                    <a:pt x="7" y="55"/>
                  </a:lnTo>
                  <a:lnTo>
                    <a:pt x="3" y="45"/>
                  </a:lnTo>
                  <a:lnTo>
                    <a:pt x="1" y="33"/>
                  </a:lnTo>
                  <a:lnTo>
                    <a:pt x="3" y="20"/>
                  </a:lnTo>
                  <a:lnTo>
                    <a:pt x="8" y="11"/>
                  </a:lnTo>
                  <a:lnTo>
                    <a:pt x="17" y="5"/>
                  </a:lnTo>
                  <a:lnTo>
                    <a:pt x="28" y="2"/>
                  </a:lnTo>
                  <a:lnTo>
                    <a:pt x="41"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2" name="Rectangle 21">
              <a:extLst>
                <a:ext uri="{FF2B5EF4-FFF2-40B4-BE49-F238E27FC236}">
                  <a16:creationId xmlns:a16="http://schemas.microsoft.com/office/drawing/2014/main" xmlns="" id="{4134BFCB-13A6-4D54-A285-539C64D3C511}"/>
                </a:ext>
              </a:extLst>
            </p:cNvPr>
            <p:cNvSpPr>
              <a:spLocks noChangeArrowheads="1"/>
            </p:cNvSpPr>
            <p:nvPr/>
          </p:nvSpPr>
          <p:spPr bwMode="auto">
            <a:xfrm>
              <a:off x="1731" y="1436"/>
              <a:ext cx="8" cy="99"/>
            </a:xfrm>
            <a:prstGeom prst="rect">
              <a:avLst/>
            </a:prstGeom>
            <a:solidFill>
              <a:schemeClr val="tx1"/>
            </a:solidFill>
            <a:ln>
              <a:noFill/>
            </a:ln>
            <a:extLst>
              <a:ext uri="{91240B29-F687-4F45-9708-019B960494DF}">
                <a14:hiddenLine xmlns:a14="http://schemas.microsoft.com/office/drawing/2010/main" w="0">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endParaRPr lang="en-US" altLang="en-US"/>
            </a:p>
          </p:txBody>
        </p:sp>
        <p:sp>
          <p:nvSpPr>
            <p:cNvPr id="23" name="Freeform 27">
              <a:extLst>
                <a:ext uri="{FF2B5EF4-FFF2-40B4-BE49-F238E27FC236}">
                  <a16:creationId xmlns:a16="http://schemas.microsoft.com/office/drawing/2014/main" xmlns="" id="{10EA0493-983C-466A-A95A-D994AE3C43FC}"/>
                </a:ext>
              </a:extLst>
            </p:cNvPr>
            <p:cNvSpPr>
              <a:spLocks/>
            </p:cNvSpPr>
            <p:nvPr/>
          </p:nvSpPr>
          <p:spPr bwMode="auto">
            <a:xfrm>
              <a:off x="1785" y="1436"/>
              <a:ext cx="49" cy="81"/>
            </a:xfrm>
            <a:custGeom>
              <a:avLst/>
              <a:gdLst>
                <a:gd name="T0" fmla="*/ 5 w 98"/>
                <a:gd name="T1" fmla="*/ 1 h 162"/>
                <a:gd name="T2" fmla="*/ 6 w 98"/>
                <a:gd name="T3" fmla="*/ 1 h 162"/>
                <a:gd name="T4" fmla="*/ 6 w 98"/>
                <a:gd name="T5" fmla="*/ 2 h 162"/>
                <a:gd name="T6" fmla="*/ 6 w 98"/>
                <a:gd name="T7" fmla="*/ 3 h 162"/>
                <a:gd name="T8" fmla="*/ 5 w 98"/>
                <a:gd name="T9" fmla="*/ 3 h 162"/>
                <a:gd name="T10" fmla="*/ 5 w 98"/>
                <a:gd name="T11" fmla="*/ 2 h 162"/>
                <a:gd name="T12" fmla="*/ 4 w 98"/>
                <a:gd name="T13" fmla="*/ 2 h 162"/>
                <a:gd name="T14" fmla="*/ 3 w 98"/>
                <a:gd name="T15" fmla="*/ 2 h 162"/>
                <a:gd name="T16" fmla="*/ 2 w 98"/>
                <a:gd name="T17" fmla="*/ 2 h 162"/>
                <a:gd name="T18" fmla="*/ 2 w 98"/>
                <a:gd name="T19" fmla="*/ 4 h 162"/>
                <a:gd name="T20" fmla="*/ 3 w 98"/>
                <a:gd name="T21" fmla="*/ 4 h 162"/>
                <a:gd name="T22" fmla="*/ 5 w 98"/>
                <a:gd name="T23" fmla="*/ 5 h 162"/>
                <a:gd name="T24" fmla="*/ 6 w 98"/>
                <a:gd name="T25" fmla="*/ 6 h 162"/>
                <a:gd name="T26" fmla="*/ 7 w 98"/>
                <a:gd name="T27" fmla="*/ 8 h 162"/>
                <a:gd name="T28" fmla="*/ 6 w 98"/>
                <a:gd name="T29" fmla="*/ 9 h 162"/>
                <a:gd name="T30" fmla="*/ 5 w 98"/>
                <a:gd name="T31" fmla="*/ 10 h 162"/>
                <a:gd name="T32" fmla="*/ 3 w 98"/>
                <a:gd name="T33" fmla="*/ 11 h 162"/>
                <a:gd name="T34" fmla="*/ 2 w 98"/>
                <a:gd name="T35" fmla="*/ 10 h 162"/>
                <a:gd name="T36" fmla="*/ 1 w 98"/>
                <a:gd name="T37" fmla="*/ 9 h 162"/>
                <a:gd name="T38" fmla="*/ 0 w 98"/>
                <a:gd name="T39" fmla="*/ 8 h 162"/>
                <a:gd name="T40" fmla="*/ 0 w 98"/>
                <a:gd name="T41" fmla="*/ 7 h 162"/>
                <a:gd name="T42" fmla="*/ 2 w 98"/>
                <a:gd name="T43" fmla="*/ 8 h 162"/>
                <a:gd name="T44" fmla="*/ 2 w 98"/>
                <a:gd name="T45" fmla="*/ 9 h 162"/>
                <a:gd name="T46" fmla="*/ 4 w 98"/>
                <a:gd name="T47" fmla="*/ 9 h 162"/>
                <a:gd name="T48" fmla="*/ 5 w 98"/>
                <a:gd name="T49" fmla="*/ 9 h 162"/>
                <a:gd name="T50" fmla="*/ 5 w 98"/>
                <a:gd name="T51" fmla="*/ 8 h 162"/>
                <a:gd name="T52" fmla="*/ 5 w 98"/>
                <a:gd name="T53" fmla="*/ 7 h 162"/>
                <a:gd name="T54" fmla="*/ 4 w 98"/>
                <a:gd name="T55" fmla="*/ 6 h 162"/>
                <a:gd name="T56" fmla="*/ 2 w 98"/>
                <a:gd name="T57" fmla="*/ 5 h 162"/>
                <a:gd name="T58" fmla="*/ 1 w 98"/>
                <a:gd name="T59" fmla="*/ 4 h 162"/>
                <a:gd name="T60" fmla="*/ 1 w 98"/>
                <a:gd name="T61" fmla="*/ 2 h 162"/>
                <a:gd name="T62" fmla="*/ 2 w 98"/>
                <a:gd name="T63" fmla="*/ 1 h 162"/>
                <a:gd name="T64" fmla="*/ 4 w 98"/>
                <a:gd name="T65" fmla="*/ 0 h 16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8" h="162">
                  <a:moveTo>
                    <a:pt x="50" y="0"/>
                  </a:moveTo>
                  <a:lnTo>
                    <a:pt x="65" y="2"/>
                  </a:lnTo>
                  <a:lnTo>
                    <a:pt x="76" y="5"/>
                  </a:lnTo>
                  <a:lnTo>
                    <a:pt x="84" y="11"/>
                  </a:lnTo>
                  <a:lnTo>
                    <a:pt x="90" y="18"/>
                  </a:lnTo>
                  <a:lnTo>
                    <a:pt x="93" y="25"/>
                  </a:lnTo>
                  <a:lnTo>
                    <a:pt x="94" y="34"/>
                  </a:lnTo>
                  <a:lnTo>
                    <a:pt x="94" y="41"/>
                  </a:lnTo>
                  <a:lnTo>
                    <a:pt x="94" y="44"/>
                  </a:lnTo>
                  <a:lnTo>
                    <a:pt x="69" y="44"/>
                  </a:lnTo>
                  <a:lnTo>
                    <a:pt x="69" y="41"/>
                  </a:lnTo>
                  <a:lnTo>
                    <a:pt x="68" y="32"/>
                  </a:lnTo>
                  <a:lnTo>
                    <a:pt x="64" y="24"/>
                  </a:lnTo>
                  <a:lnTo>
                    <a:pt x="58" y="20"/>
                  </a:lnTo>
                  <a:lnTo>
                    <a:pt x="47" y="18"/>
                  </a:lnTo>
                  <a:lnTo>
                    <a:pt x="40" y="20"/>
                  </a:lnTo>
                  <a:lnTo>
                    <a:pt x="33" y="23"/>
                  </a:lnTo>
                  <a:lnTo>
                    <a:pt x="29" y="31"/>
                  </a:lnTo>
                  <a:lnTo>
                    <a:pt x="27" y="41"/>
                  </a:lnTo>
                  <a:lnTo>
                    <a:pt x="28" y="50"/>
                  </a:lnTo>
                  <a:lnTo>
                    <a:pt x="32" y="56"/>
                  </a:lnTo>
                  <a:lnTo>
                    <a:pt x="39" y="63"/>
                  </a:lnTo>
                  <a:lnTo>
                    <a:pt x="50" y="68"/>
                  </a:lnTo>
                  <a:lnTo>
                    <a:pt x="67" y="74"/>
                  </a:lnTo>
                  <a:lnTo>
                    <a:pt x="81" y="80"/>
                  </a:lnTo>
                  <a:lnTo>
                    <a:pt x="91" y="89"/>
                  </a:lnTo>
                  <a:lnTo>
                    <a:pt x="97" y="101"/>
                  </a:lnTo>
                  <a:lnTo>
                    <a:pt x="98" y="114"/>
                  </a:lnTo>
                  <a:lnTo>
                    <a:pt x="97" y="130"/>
                  </a:lnTo>
                  <a:lnTo>
                    <a:pt x="92" y="141"/>
                  </a:lnTo>
                  <a:lnTo>
                    <a:pt x="84" y="150"/>
                  </a:lnTo>
                  <a:lnTo>
                    <a:pt x="74" y="157"/>
                  </a:lnTo>
                  <a:lnTo>
                    <a:pt x="62" y="161"/>
                  </a:lnTo>
                  <a:lnTo>
                    <a:pt x="47" y="162"/>
                  </a:lnTo>
                  <a:lnTo>
                    <a:pt x="32" y="160"/>
                  </a:lnTo>
                  <a:lnTo>
                    <a:pt x="20" y="156"/>
                  </a:lnTo>
                  <a:lnTo>
                    <a:pt x="12" y="149"/>
                  </a:lnTo>
                  <a:lnTo>
                    <a:pt x="6" y="142"/>
                  </a:lnTo>
                  <a:lnTo>
                    <a:pt x="2" y="133"/>
                  </a:lnTo>
                  <a:lnTo>
                    <a:pt x="0" y="124"/>
                  </a:lnTo>
                  <a:lnTo>
                    <a:pt x="0" y="114"/>
                  </a:lnTo>
                  <a:lnTo>
                    <a:pt x="0" y="110"/>
                  </a:lnTo>
                  <a:lnTo>
                    <a:pt x="25" y="110"/>
                  </a:lnTo>
                  <a:lnTo>
                    <a:pt x="25" y="114"/>
                  </a:lnTo>
                  <a:lnTo>
                    <a:pt x="26" y="127"/>
                  </a:lnTo>
                  <a:lnTo>
                    <a:pt x="31" y="136"/>
                  </a:lnTo>
                  <a:lnTo>
                    <a:pt x="39" y="141"/>
                  </a:lnTo>
                  <a:lnTo>
                    <a:pt x="50" y="143"/>
                  </a:lnTo>
                  <a:lnTo>
                    <a:pt x="61" y="141"/>
                  </a:lnTo>
                  <a:lnTo>
                    <a:pt x="68" y="136"/>
                  </a:lnTo>
                  <a:lnTo>
                    <a:pt x="72" y="129"/>
                  </a:lnTo>
                  <a:lnTo>
                    <a:pt x="73" y="120"/>
                  </a:lnTo>
                  <a:lnTo>
                    <a:pt x="72" y="109"/>
                  </a:lnTo>
                  <a:lnTo>
                    <a:pt x="68" y="102"/>
                  </a:lnTo>
                  <a:lnTo>
                    <a:pt x="61" y="97"/>
                  </a:lnTo>
                  <a:lnTo>
                    <a:pt x="51" y="93"/>
                  </a:lnTo>
                  <a:lnTo>
                    <a:pt x="34" y="86"/>
                  </a:lnTo>
                  <a:lnTo>
                    <a:pt x="19" y="79"/>
                  </a:lnTo>
                  <a:lnTo>
                    <a:pt x="9" y="70"/>
                  </a:lnTo>
                  <a:lnTo>
                    <a:pt x="4" y="58"/>
                  </a:lnTo>
                  <a:lnTo>
                    <a:pt x="2" y="44"/>
                  </a:lnTo>
                  <a:lnTo>
                    <a:pt x="4" y="29"/>
                  </a:lnTo>
                  <a:lnTo>
                    <a:pt x="10" y="16"/>
                  </a:lnTo>
                  <a:lnTo>
                    <a:pt x="20" y="7"/>
                  </a:lnTo>
                  <a:lnTo>
                    <a:pt x="34" y="2"/>
                  </a:lnTo>
                  <a:lnTo>
                    <a:pt x="5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4" name="Freeform 28">
              <a:extLst>
                <a:ext uri="{FF2B5EF4-FFF2-40B4-BE49-F238E27FC236}">
                  <a16:creationId xmlns:a16="http://schemas.microsoft.com/office/drawing/2014/main" xmlns="" id="{924761F1-E4C1-4F9E-8458-9AE82D8AF125}"/>
                </a:ext>
              </a:extLst>
            </p:cNvPr>
            <p:cNvSpPr>
              <a:spLocks noEditPoints="1"/>
            </p:cNvSpPr>
            <p:nvPr/>
          </p:nvSpPr>
          <p:spPr bwMode="auto">
            <a:xfrm>
              <a:off x="1843" y="1455"/>
              <a:ext cx="43" cy="62"/>
            </a:xfrm>
            <a:custGeom>
              <a:avLst/>
              <a:gdLst>
                <a:gd name="T0" fmla="*/ 3 w 85"/>
                <a:gd name="T1" fmla="*/ 1 h 124"/>
                <a:gd name="T2" fmla="*/ 3 w 85"/>
                <a:gd name="T3" fmla="*/ 2 h 124"/>
                <a:gd name="T4" fmla="*/ 2 w 85"/>
                <a:gd name="T5" fmla="*/ 2 h 124"/>
                <a:gd name="T6" fmla="*/ 2 w 85"/>
                <a:gd name="T7" fmla="*/ 2 h 124"/>
                <a:gd name="T8" fmla="*/ 2 w 85"/>
                <a:gd name="T9" fmla="*/ 3 h 124"/>
                <a:gd name="T10" fmla="*/ 2 w 85"/>
                <a:gd name="T11" fmla="*/ 3 h 124"/>
                <a:gd name="T12" fmla="*/ 2 w 85"/>
                <a:gd name="T13" fmla="*/ 3 h 124"/>
                <a:gd name="T14" fmla="*/ 4 w 85"/>
                <a:gd name="T15" fmla="*/ 3 h 124"/>
                <a:gd name="T16" fmla="*/ 4 w 85"/>
                <a:gd name="T17" fmla="*/ 3 h 124"/>
                <a:gd name="T18" fmla="*/ 4 w 85"/>
                <a:gd name="T19" fmla="*/ 2 h 124"/>
                <a:gd name="T20" fmla="*/ 4 w 85"/>
                <a:gd name="T21" fmla="*/ 2 h 124"/>
                <a:gd name="T22" fmla="*/ 4 w 85"/>
                <a:gd name="T23" fmla="*/ 2 h 124"/>
                <a:gd name="T24" fmla="*/ 3 w 85"/>
                <a:gd name="T25" fmla="*/ 1 h 124"/>
                <a:gd name="T26" fmla="*/ 3 w 85"/>
                <a:gd name="T27" fmla="*/ 0 h 124"/>
                <a:gd name="T28" fmla="*/ 4 w 85"/>
                <a:gd name="T29" fmla="*/ 1 h 124"/>
                <a:gd name="T30" fmla="*/ 5 w 85"/>
                <a:gd name="T31" fmla="*/ 1 h 124"/>
                <a:gd name="T32" fmla="*/ 5 w 85"/>
                <a:gd name="T33" fmla="*/ 1 h 124"/>
                <a:gd name="T34" fmla="*/ 6 w 85"/>
                <a:gd name="T35" fmla="*/ 2 h 124"/>
                <a:gd name="T36" fmla="*/ 6 w 85"/>
                <a:gd name="T37" fmla="*/ 3 h 124"/>
                <a:gd name="T38" fmla="*/ 6 w 85"/>
                <a:gd name="T39" fmla="*/ 4 h 124"/>
                <a:gd name="T40" fmla="*/ 6 w 85"/>
                <a:gd name="T41" fmla="*/ 5 h 124"/>
                <a:gd name="T42" fmla="*/ 2 w 85"/>
                <a:gd name="T43" fmla="*/ 5 h 124"/>
                <a:gd name="T44" fmla="*/ 2 w 85"/>
                <a:gd name="T45" fmla="*/ 5 h 124"/>
                <a:gd name="T46" fmla="*/ 2 w 85"/>
                <a:gd name="T47" fmla="*/ 5 h 124"/>
                <a:gd name="T48" fmla="*/ 2 w 85"/>
                <a:gd name="T49" fmla="*/ 6 h 124"/>
                <a:gd name="T50" fmla="*/ 2 w 85"/>
                <a:gd name="T51" fmla="*/ 6 h 124"/>
                <a:gd name="T52" fmla="*/ 2 w 85"/>
                <a:gd name="T53" fmla="*/ 7 h 124"/>
                <a:gd name="T54" fmla="*/ 3 w 85"/>
                <a:gd name="T55" fmla="*/ 7 h 124"/>
                <a:gd name="T56" fmla="*/ 3 w 85"/>
                <a:gd name="T57" fmla="*/ 7 h 124"/>
                <a:gd name="T58" fmla="*/ 4 w 85"/>
                <a:gd name="T59" fmla="*/ 7 h 124"/>
                <a:gd name="T60" fmla="*/ 4 w 85"/>
                <a:gd name="T61" fmla="*/ 7 h 124"/>
                <a:gd name="T62" fmla="*/ 4 w 85"/>
                <a:gd name="T63" fmla="*/ 6 h 124"/>
                <a:gd name="T64" fmla="*/ 4 w 85"/>
                <a:gd name="T65" fmla="*/ 6 h 124"/>
                <a:gd name="T66" fmla="*/ 4 w 85"/>
                <a:gd name="T67" fmla="*/ 6 h 124"/>
                <a:gd name="T68" fmla="*/ 6 w 85"/>
                <a:gd name="T69" fmla="*/ 6 h 124"/>
                <a:gd name="T70" fmla="*/ 6 w 85"/>
                <a:gd name="T71" fmla="*/ 6 h 124"/>
                <a:gd name="T72" fmla="*/ 5 w 85"/>
                <a:gd name="T73" fmla="*/ 7 h 124"/>
                <a:gd name="T74" fmla="*/ 5 w 85"/>
                <a:gd name="T75" fmla="*/ 8 h 124"/>
                <a:gd name="T76" fmla="*/ 4 w 85"/>
                <a:gd name="T77" fmla="*/ 8 h 124"/>
                <a:gd name="T78" fmla="*/ 3 w 85"/>
                <a:gd name="T79" fmla="*/ 8 h 124"/>
                <a:gd name="T80" fmla="*/ 3 w 85"/>
                <a:gd name="T81" fmla="*/ 8 h 124"/>
                <a:gd name="T82" fmla="*/ 2 w 85"/>
                <a:gd name="T83" fmla="*/ 8 h 124"/>
                <a:gd name="T84" fmla="*/ 2 w 85"/>
                <a:gd name="T85" fmla="*/ 8 h 124"/>
                <a:gd name="T86" fmla="*/ 1 w 85"/>
                <a:gd name="T87" fmla="*/ 8 h 124"/>
                <a:gd name="T88" fmla="*/ 1 w 85"/>
                <a:gd name="T89" fmla="*/ 7 h 124"/>
                <a:gd name="T90" fmla="*/ 1 w 85"/>
                <a:gd name="T91" fmla="*/ 6 h 124"/>
                <a:gd name="T92" fmla="*/ 1 w 85"/>
                <a:gd name="T93" fmla="*/ 6 h 124"/>
                <a:gd name="T94" fmla="*/ 0 w 85"/>
                <a:gd name="T95" fmla="*/ 4 h 124"/>
                <a:gd name="T96" fmla="*/ 0 w 85"/>
                <a:gd name="T97" fmla="*/ 4 h 124"/>
                <a:gd name="T98" fmla="*/ 1 w 85"/>
                <a:gd name="T99" fmla="*/ 3 h 124"/>
                <a:gd name="T100" fmla="*/ 1 w 85"/>
                <a:gd name="T101" fmla="*/ 2 h 124"/>
                <a:gd name="T102" fmla="*/ 1 w 85"/>
                <a:gd name="T103" fmla="*/ 1 h 124"/>
                <a:gd name="T104" fmla="*/ 2 w 85"/>
                <a:gd name="T105" fmla="*/ 1 h 124"/>
                <a:gd name="T106" fmla="*/ 2 w 85"/>
                <a:gd name="T107" fmla="*/ 1 h 124"/>
                <a:gd name="T108" fmla="*/ 3 w 85"/>
                <a:gd name="T109" fmla="*/ 0 h 1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5" h="124">
                  <a:moveTo>
                    <a:pt x="43" y="16"/>
                  </a:moveTo>
                  <a:lnTo>
                    <a:pt x="36" y="18"/>
                  </a:lnTo>
                  <a:lnTo>
                    <a:pt x="29" y="23"/>
                  </a:lnTo>
                  <a:lnTo>
                    <a:pt x="26" y="29"/>
                  </a:lnTo>
                  <a:lnTo>
                    <a:pt x="24" y="37"/>
                  </a:lnTo>
                  <a:lnTo>
                    <a:pt x="23" y="46"/>
                  </a:lnTo>
                  <a:lnTo>
                    <a:pt x="23" y="48"/>
                  </a:lnTo>
                  <a:lnTo>
                    <a:pt x="61" y="48"/>
                  </a:lnTo>
                  <a:lnTo>
                    <a:pt x="61" y="42"/>
                  </a:lnTo>
                  <a:lnTo>
                    <a:pt x="60" y="32"/>
                  </a:lnTo>
                  <a:lnTo>
                    <a:pt x="57" y="24"/>
                  </a:lnTo>
                  <a:lnTo>
                    <a:pt x="51" y="18"/>
                  </a:lnTo>
                  <a:lnTo>
                    <a:pt x="43" y="16"/>
                  </a:lnTo>
                  <a:close/>
                  <a:moveTo>
                    <a:pt x="44" y="0"/>
                  </a:moveTo>
                  <a:lnTo>
                    <a:pt x="57" y="2"/>
                  </a:lnTo>
                  <a:lnTo>
                    <a:pt x="69" y="6"/>
                  </a:lnTo>
                  <a:lnTo>
                    <a:pt x="76" y="14"/>
                  </a:lnTo>
                  <a:lnTo>
                    <a:pt x="81" y="25"/>
                  </a:lnTo>
                  <a:lnTo>
                    <a:pt x="84" y="37"/>
                  </a:lnTo>
                  <a:lnTo>
                    <a:pt x="85" y="53"/>
                  </a:lnTo>
                  <a:lnTo>
                    <a:pt x="85" y="65"/>
                  </a:lnTo>
                  <a:lnTo>
                    <a:pt x="23" y="65"/>
                  </a:lnTo>
                  <a:lnTo>
                    <a:pt x="23" y="72"/>
                  </a:lnTo>
                  <a:lnTo>
                    <a:pt x="24" y="79"/>
                  </a:lnTo>
                  <a:lnTo>
                    <a:pt x="24" y="88"/>
                  </a:lnTo>
                  <a:lnTo>
                    <a:pt x="26" y="96"/>
                  </a:lnTo>
                  <a:lnTo>
                    <a:pt x="30" y="102"/>
                  </a:lnTo>
                  <a:lnTo>
                    <a:pt x="36" y="106"/>
                  </a:lnTo>
                  <a:lnTo>
                    <a:pt x="43" y="107"/>
                  </a:lnTo>
                  <a:lnTo>
                    <a:pt x="51" y="105"/>
                  </a:lnTo>
                  <a:lnTo>
                    <a:pt x="57" y="100"/>
                  </a:lnTo>
                  <a:lnTo>
                    <a:pt x="60" y="94"/>
                  </a:lnTo>
                  <a:lnTo>
                    <a:pt x="61" y="87"/>
                  </a:lnTo>
                  <a:lnTo>
                    <a:pt x="61" y="81"/>
                  </a:lnTo>
                  <a:lnTo>
                    <a:pt x="84" y="81"/>
                  </a:lnTo>
                  <a:lnTo>
                    <a:pt x="82" y="96"/>
                  </a:lnTo>
                  <a:lnTo>
                    <a:pt x="77" y="107"/>
                  </a:lnTo>
                  <a:lnTo>
                    <a:pt x="69" y="117"/>
                  </a:lnTo>
                  <a:lnTo>
                    <a:pt x="57" y="122"/>
                  </a:lnTo>
                  <a:lnTo>
                    <a:pt x="43" y="124"/>
                  </a:lnTo>
                  <a:lnTo>
                    <a:pt x="36" y="123"/>
                  </a:lnTo>
                  <a:lnTo>
                    <a:pt x="28" y="122"/>
                  </a:lnTo>
                  <a:lnTo>
                    <a:pt x="21" y="119"/>
                  </a:lnTo>
                  <a:lnTo>
                    <a:pt x="14" y="115"/>
                  </a:lnTo>
                  <a:lnTo>
                    <a:pt x="9" y="106"/>
                  </a:lnTo>
                  <a:lnTo>
                    <a:pt x="4" y="96"/>
                  </a:lnTo>
                  <a:lnTo>
                    <a:pt x="1" y="81"/>
                  </a:lnTo>
                  <a:lnTo>
                    <a:pt x="0" y="64"/>
                  </a:lnTo>
                  <a:lnTo>
                    <a:pt x="0" y="50"/>
                  </a:lnTo>
                  <a:lnTo>
                    <a:pt x="3" y="38"/>
                  </a:lnTo>
                  <a:lnTo>
                    <a:pt x="6" y="26"/>
                  </a:lnTo>
                  <a:lnTo>
                    <a:pt x="11" y="15"/>
                  </a:lnTo>
                  <a:lnTo>
                    <a:pt x="19" y="7"/>
                  </a:lnTo>
                  <a:lnTo>
                    <a:pt x="29" y="2"/>
                  </a:lnTo>
                  <a:lnTo>
                    <a:pt x="44"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5" name="Freeform 29">
              <a:extLst>
                <a:ext uri="{FF2B5EF4-FFF2-40B4-BE49-F238E27FC236}">
                  <a16:creationId xmlns:a16="http://schemas.microsoft.com/office/drawing/2014/main" xmlns="" id="{3D07A18A-1232-45B1-9221-00CE065757B3}"/>
                </a:ext>
              </a:extLst>
            </p:cNvPr>
            <p:cNvSpPr>
              <a:spLocks/>
            </p:cNvSpPr>
            <p:nvPr/>
          </p:nvSpPr>
          <p:spPr bwMode="auto">
            <a:xfrm>
              <a:off x="1894" y="1455"/>
              <a:ext cx="42" cy="62"/>
            </a:xfrm>
            <a:custGeom>
              <a:avLst/>
              <a:gdLst>
                <a:gd name="T0" fmla="*/ 3 w 84"/>
                <a:gd name="T1" fmla="*/ 0 h 124"/>
                <a:gd name="T2" fmla="*/ 4 w 84"/>
                <a:gd name="T3" fmla="*/ 1 h 124"/>
                <a:gd name="T4" fmla="*/ 5 w 84"/>
                <a:gd name="T5" fmla="*/ 1 h 124"/>
                <a:gd name="T6" fmla="*/ 5 w 84"/>
                <a:gd name="T7" fmla="*/ 1 h 124"/>
                <a:gd name="T8" fmla="*/ 5 w 84"/>
                <a:gd name="T9" fmla="*/ 2 h 124"/>
                <a:gd name="T10" fmla="*/ 6 w 84"/>
                <a:gd name="T11" fmla="*/ 2 h 124"/>
                <a:gd name="T12" fmla="*/ 6 w 84"/>
                <a:gd name="T13" fmla="*/ 3 h 124"/>
                <a:gd name="T14" fmla="*/ 6 w 84"/>
                <a:gd name="T15" fmla="*/ 3 h 124"/>
                <a:gd name="T16" fmla="*/ 4 w 84"/>
                <a:gd name="T17" fmla="*/ 3 h 124"/>
                <a:gd name="T18" fmla="*/ 4 w 84"/>
                <a:gd name="T19" fmla="*/ 3 h 124"/>
                <a:gd name="T20" fmla="*/ 4 w 84"/>
                <a:gd name="T21" fmla="*/ 2 h 124"/>
                <a:gd name="T22" fmla="*/ 4 w 84"/>
                <a:gd name="T23" fmla="*/ 2 h 124"/>
                <a:gd name="T24" fmla="*/ 4 w 84"/>
                <a:gd name="T25" fmla="*/ 2 h 124"/>
                <a:gd name="T26" fmla="*/ 3 w 84"/>
                <a:gd name="T27" fmla="*/ 2 h 124"/>
                <a:gd name="T28" fmla="*/ 3 w 84"/>
                <a:gd name="T29" fmla="*/ 2 h 124"/>
                <a:gd name="T30" fmla="*/ 2 w 84"/>
                <a:gd name="T31" fmla="*/ 2 h 124"/>
                <a:gd name="T32" fmla="*/ 2 w 84"/>
                <a:gd name="T33" fmla="*/ 3 h 124"/>
                <a:gd name="T34" fmla="*/ 2 w 84"/>
                <a:gd name="T35" fmla="*/ 3 h 124"/>
                <a:gd name="T36" fmla="*/ 2 w 84"/>
                <a:gd name="T37" fmla="*/ 4 h 124"/>
                <a:gd name="T38" fmla="*/ 2 w 84"/>
                <a:gd name="T39" fmla="*/ 5 h 124"/>
                <a:gd name="T40" fmla="*/ 2 w 84"/>
                <a:gd name="T41" fmla="*/ 6 h 124"/>
                <a:gd name="T42" fmla="*/ 2 w 84"/>
                <a:gd name="T43" fmla="*/ 7 h 124"/>
                <a:gd name="T44" fmla="*/ 3 w 84"/>
                <a:gd name="T45" fmla="*/ 7 h 124"/>
                <a:gd name="T46" fmla="*/ 3 w 84"/>
                <a:gd name="T47" fmla="*/ 7 h 124"/>
                <a:gd name="T48" fmla="*/ 4 w 84"/>
                <a:gd name="T49" fmla="*/ 7 h 124"/>
                <a:gd name="T50" fmla="*/ 4 w 84"/>
                <a:gd name="T51" fmla="*/ 7 h 124"/>
                <a:gd name="T52" fmla="*/ 4 w 84"/>
                <a:gd name="T53" fmla="*/ 6 h 124"/>
                <a:gd name="T54" fmla="*/ 4 w 84"/>
                <a:gd name="T55" fmla="*/ 5 h 124"/>
                <a:gd name="T56" fmla="*/ 6 w 84"/>
                <a:gd name="T57" fmla="*/ 5 h 124"/>
                <a:gd name="T58" fmla="*/ 6 w 84"/>
                <a:gd name="T59" fmla="*/ 6 h 124"/>
                <a:gd name="T60" fmla="*/ 5 w 84"/>
                <a:gd name="T61" fmla="*/ 7 h 124"/>
                <a:gd name="T62" fmla="*/ 5 w 84"/>
                <a:gd name="T63" fmla="*/ 7 h 124"/>
                <a:gd name="T64" fmla="*/ 5 w 84"/>
                <a:gd name="T65" fmla="*/ 8 h 124"/>
                <a:gd name="T66" fmla="*/ 4 w 84"/>
                <a:gd name="T67" fmla="*/ 8 h 124"/>
                <a:gd name="T68" fmla="*/ 3 w 84"/>
                <a:gd name="T69" fmla="*/ 8 h 124"/>
                <a:gd name="T70" fmla="*/ 2 w 84"/>
                <a:gd name="T71" fmla="*/ 8 h 124"/>
                <a:gd name="T72" fmla="*/ 2 w 84"/>
                <a:gd name="T73" fmla="*/ 8 h 124"/>
                <a:gd name="T74" fmla="*/ 1 w 84"/>
                <a:gd name="T75" fmla="*/ 7 h 124"/>
                <a:gd name="T76" fmla="*/ 1 w 84"/>
                <a:gd name="T77" fmla="*/ 7 h 124"/>
                <a:gd name="T78" fmla="*/ 1 w 84"/>
                <a:gd name="T79" fmla="*/ 6 h 124"/>
                <a:gd name="T80" fmla="*/ 1 w 84"/>
                <a:gd name="T81" fmla="*/ 5 h 124"/>
                <a:gd name="T82" fmla="*/ 0 w 84"/>
                <a:gd name="T83" fmla="*/ 4 h 124"/>
                <a:gd name="T84" fmla="*/ 1 w 84"/>
                <a:gd name="T85" fmla="*/ 3 h 124"/>
                <a:gd name="T86" fmla="*/ 1 w 84"/>
                <a:gd name="T87" fmla="*/ 3 h 124"/>
                <a:gd name="T88" fmla="*/ 1 w 84"/>
                <a:gd name="T89" fmla="*/ 2 h 124"/>
                <a:gd name="T90" fmla="*/ 1 w 84"/>
                <a:gd name="T91" fmla="*/ 1 h 124"/>
                <a:gd name="T92" fmla="*/ 2 w 84"/>
                <a:gd name="T93" fmla="*/ 1 h 124"/>
                <a:gd name="T94" fmla="*/ 2 w 84"/>
                <a:gd name="T95" fmla="*/ 1 h 124"/>
                <a:gd name="T96" fmla="*/ 3 w 84"/>
                <a:gd name="T97" fmla="*/ 0 h 1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4" h="124">
                  <a:moveTo>
                    <a:pt x="43" y="0"/>
                  </a:moveTo>
                  <a:lnTo>
                    <a:pt x="56" y="2"/>
                  </a:lnTo>
                  <a:lnTo>
                    <a:pt x="67" y="6"/>
                  </a:lnTo>
                  <a:lnTo>
                    <a:pt x="74" y="12"/>
                  </a:lnTo>
                  <a:lnTo>
                    <a:pt x="79" y="19"/>
                  </a:lnTo>
                  <a:lnTo>
                    <a:pt x="82" y="28"/>
                  </a:lnTo>
                  <a:lnTo>
                    <a:pt x="83" y="35"/>
                  </a:lnTo>
                  <a:lnTo>
                    <a:pt x="84" y="42"/>
                  </a:lnTo>
                  <a:lnTo>
                    <a:pt x="61" y="42"/>
                  </a:lnTo>
                  <a:lnTo>
                    <a:pt x="60" y="36"/>
                  </a:lnTo>
                  <a:lnTo>
                    <a:pt x="59" y="29"/>
                  </a:lnTo>
                  <a:lnTo>
                    <a:pt x="55" y="23"/>
                  </a:lnTo>
                  <a:lnTo>
                    <a:pt x="50" y="19"/>
                  </a:lnTo>
                  <a:lnTo>
                    <a:pt x="43" y="17"/>
                  </a:lnTo>
                  <a:lnTo>
                    <a:pt x="35" y="19"/>
                  </a:lnTo>
                  <a:lnTo>
                    <a:pt x="30" y="26"/>
                  </a:lnTo>
                  <a:lnTo>
                    <a:pt x="25" y="35"/>
                  </a:lnTo>
                  <a:lnTo>
                    <a:pt x="24" y="47"/>
                  </a:lnTo>
                  <a:lnTo>
                    <a:pt x="23" y="62"/>
                  </a:lnTo>
                  <a:lnTo>
                    <a:pt x="24" y="76"/>
                  </a:lnTo>
                  <a:lnTo>
                    <a:pt x="25" y="89"/>
                  </a:lnTo>
                  <a:lnTo>
                    <a:pt x="30" y="98"/>
                  </a:lnTo>
                  <a:lnTo>
                    <a:pt x="35" y="104"/>
                  </a:lnTo>
                  <a:lnTo>
                    <a:pt x="43" y="106"/>
                  </a:lnTo>
                  <a:lnTo>
                    <a:pt x="52" y="104"/>
                  </a:lnTo>
                  <a:lnTo>
                    <a:pt x="57" y="99"/>
                  </a:lnTo>
                  <a:lnTo>
                    <a:pt x="61" y="90"/>
                  </a:lnTo>
                  <a:lnTo>
                    <a:pt x="62" y="78"/>
                  </a:lnTo>
                  <a:lnTo>
                    <a:pt x="83" y="78"/>
                  </a:lnTo>
                  <a:lnTo>
                    <a:pt x="82" y="91"/>
                  </a:lnTo>
                  <a:lnTo>
                    <a:pt x="79" y="102"/>
                  </a:lnTo>
                  <a:lnTo>
                    <a:pt x="74" y="111"/>
                  </a:lnTo>
                  <a:lnTo>
                    <a:pt x="67" y="118"/>
                  </a:lnTo>
                  <a:lnTo>
                    <a:pt x="56" y="122"/>
                  </a:lnTo>
                  <a:lnTo>
                    <a:pt x="43" y="124"/>
                  </a:lnTo>
                  <a:lnTo>
                    <a:pt x="31" y="122"/>
                  </a:lnTo>
                  <a:lnTo>
                    <a:pt x="20" y="118"/>
                  </a:lnTo>
                  <a:lnTo>
                    <a:pt x="12" y="110"/>
                  </a:lnTo>
                  <a:lnTo>
                    <a:pt x="7" y="101"/>
                  </a:lnTo>
                  <a:lnTo>
                    <a:pt x="3" y="90"/>
                  </a:lnTo>
                  <a:lnTo>
                    <a:pt x="1" y="77"/>
                  </a:lnTo>
                  <a:lnTo>
                    <a:pt x="0" y="62"/>
                  </a:lnTo>
                  <a:lnTo>
                    <a:pt x="1" y="47"/>
                  </a:lnTo>
                  <a:lnTo>
                    <a:pt x="3" y="34"/>
                  </a:lnTo>
                  <a:lnTo>
                    <a:pt x="7" y="23"/>
                  </a:lnTo>
                  <a:lnTo>
                    <a:pt x="12" y="13"/>
                  </a:lnTo>
                  <a:lnTo>
                    <a:pt x="20" y="6"/>
                  </a:lnTo>
                  <a:lnTo>
                    <a:pt x="31" y="2"/>
                  </a:lnTo>
                  <a:lnTo>
                    <a:pt x="43"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6" name="Freeform 30">
              <a:extLst>
                <a:ext uri="{FF2B5EF4-FFF2-40B4-BE49-F238E27FC236}">
                  <a16:creationId xmlns:a16="http://schemas.microsoft.com/office/drawing/2014/main" xmlns="" id="{40573E1B-7366-427B-B9B5-2A325180D118}"/>
                </a:ext>
              </a:extLst>
            </p:cNvPr>
            <p:cNvSpPr>
              <a:spLocks/>
            </p:cNvSpPr>
            <p:nvPr/>
          </p:nvSpPr>
          <p:spPr bwMode="auto">
            <a:xfrm>
              <a:off x="1946" y="1457"/>
              <a:ext cx="41" cy="60"/>
            </a:xfrm>
            <a:custGeom>
              <a:avLst/>
              <a:gdLst>
                <a:gd name="T0" fmla="*/ 0 w 82"/>
                <a:gd name="T1" fmla="*/ 0 h 121"/>
                <a:gd name="T2" fmla="*/ 2 w 82"/>
                <a:gd name="T3" fmla="*/ 0 h 121"/>
                <a:gd name="T4" fmla="*/ 2 w 82"/>
                <a:gd name="T5" fmla="*/ 5 h 121"/>
                <a:gd name="T6" fmla="*/ 2 w 82"/>
                <a:gd name="T7" fmla="*/ 5 h 121"/>
                <a:gd name="T8" fmla="*/ 2 w 82"/>
                <a:gd name="T9" fmla="*/ 6 h 121"/>
                <a:gd name="T10" fmla="*/ 3 w 82"/>
                <a:gd name="T11" fmla="*/ 6 h 121"/>
                <a:gd name="T12" fmla="*/ 3 w 82"/>
                <a:gd name="T13" fmla="*/ 6 h 121"/>
                <a:gd name="T14" fmla="*/ 3 w 82"/>
                <a:gd name="T15" fmla="*/ 6 h 121"/>
                <a:gd name="T16" fmla="*/ 4 w 82"/>
                <a:gd name="T17" fmla="*/ 6 h 121"/>
                <a:gd name="T18" fmla="*/ 4 w 82"/>
                <a:gd name="T19" fmla="*/ 5 h 121"/>
                <a:gd name="T20" fmla="*/ 4 w 82"/>
                <a:gd name="T21" fmla="*/ 5 h 121"/>
                <a:gd name="T22" fmla="*/ 4 w 82"/>
                <a:gd name="T23" fmla="*/ 0 h 121"/>
                <a:gd name="T24" fmla="*/ 6 w 82"/>
                <a:gd name="T25" fmla="*/ 0 h 121"/>
                <a:gd name="T26" fmla="*/ 6 w 82"/>
                <a:gd name="T27" fmla="*/ 7 h 121"/>
                <a:gd name="T28" fmla="*/ 4 w 82"/>
                <a:gd name="T29" fmla="*/ 7 h 121"/>
                <a:gd name="T30" fmla="*/ 4 w 82"/>
                <a:gd name="T31" fmla="*/ 6 h 121"/>
                <a:gd name="T32" fmla="*/ 4 w 82"/>
                <a:gd name="T33" fmla="*/ 6 h 121"/>
                <a:gd name="T34" fmla="*/ 4 w 82"/>
                <a:gd name="T35" fmla="*/ 7 h 121"/>
                <a:gd name="T36" fmla="*/ 3 w 82"/>
                <a:gd name="T37" fmla="*/ 7 h 121"/>
                <a:gd name="T38" fmla="*/ 2 w 82"/>
                <a:gd name="T39" fmla="*/ 7 h 121"/>
                <a:gd name="T40" fmla="*/ 2 w 82"/>
                <a:gd name="T41" fmla="*/ 7 h 121"/>
                <a:gd name="T42" fmla="*/ 1 w 82"/>
                <a:gd name="T43" fmla="*/ 7 h 121"/>
                <a:gd name="T44" fmla="*/ 1 w 82"/>
                <a:gd name="T45" fmla="*/ 6 h 121"/>
                <a:gd name="T46" fmla="*/ 1 w 82"/>
                <a:gd name="T47" fmla="*/ 6 h 121"/>
                <a:gd name="T48" fmla="*/ 0 w 82"/>
                <a:gd name="T49" fmla="*/ 5 h 121"/>
                <a:gd name="T50" fmla="*/ 0 w 82"/>
                <a:gd name="T51" fmla="*/ 0 h 1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82" h="121">
                  <a:moveTo>
                    <a:pt x="0" y="0"/>
                  </a:moveTo>
                  <a:lnTo>
                    <a:pt x="24" y="0"/>
                  </a:lnTo>
                  <a:lnTo>
                    <a:pt x="24" y="85"/>
                  </a:lnTo>
                  <a:lnTo>
                    <a:pt x="25" y="93"/>
                  </a:lnTo>
                  <a:lnTo>
                    <a:pt x="28" y="98"/>
                  </a:lnTo>
                  <a:lnTo>
                    <a:pt x="33" y="101"/>
                  </a:lnTo>
                  <a:lnTo>
                    <a:pt x="39" y="102"/>
                  </a:lnTo>
                  <a:lnTo>
                    <a:pt x="46" y="100"/>
                  </a:lnTo>
                  <a:lnTo>
                    <a:pt x="53" y="97"/>
                  </a:lnTo>
                  <a:lnTo>
                    <a:pt x="57" y="91"/>
                  </a:lnTo>
                  <a:lnTo>
                    <a:pt x="59" y="83"/>
                  </a:lnTo>
                  <a:lnTo>
                    <a:pt x="59" y="0"/>
                  </a:lnTo>
                  <a:lnTo>
                    <a:pt x="82" y="0"/>
                  </a:lnTo>
                  <a:lnTo>
                    <a:pt x="82" y="118"/>
                  </a:lnTo>
                  <a:lnTo>
                    <a:pt x="60" y="118"/>
                  </a:lnTo>
                  <a:lnTo>
                    <a:pt x="60" y="104"/>
                  </a:lnTo>
                  <a:lnTo>
                    <a:pt x="59" y="104"/>
                  </a:lnTo>
                  <a:lnTo>
                    <a:pt x="52" y="113"/>
                  </a:lnTo>
                  <a:lnTo>
                    <a:pt x="41" y="119"/>
                  </a:lnTo>
                  <a:lnTo>
                    <a:pt x="29" y="121"/>
                  </a:lnTo>
                  <a:lnTo>
                    <a:pt x="20" y="120"/>
                  </a:lnTo>
                  <a:lnTo>
                    <a:pt x="11" y="116"/>
                  </a:lnTo>
                  <a:lnTo>
                    <a:pt x="5" y="108"/>
                  </a:lnTo>
                  <a:lnTo>
                    <a:pt x="1" y="98"/>
                  </a:lnTo>
                  <a:lnTo>
                    <a:pt x="0" y="8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7" name="Freeform 31">
              <a:extLst>
                <a:ext uri="{FF2B5EF4-FFF2-40B4-BE49-F238E27FC236}">
                  <a16:creationId xmlns:a16="http://schemas.microsoft.com/office/drawing/2014/main" xmlns="" id="{CFB0A5A1-AAC1-43E5-BB5F-DC83EB6BD4CE}"/>
                </a:ext>
              </a:extLst>
            </p:cNvPr>
            <p:cNvSpPr>
              <a:spLocks/>
            </p:cNvSpPr>
            <p:nvPr/>
          </p:nvSpPr>
          <p:spPr bwMode="auto">
            <a:xfrm>
              <a:off x="2000" y="1455"/>
              <a:ext cx="29" cy="61"/>
            </a:xfrm>
            <a:custGeom>
              <a:avLst/>
              <a:gdLst>
                <a:gd name="T0" fmla="*/ 4 w 57"/>
                <a:gd name="T1" fmla="*/ 0 h 121"/>
                <a:gd name="T2" fmla="*/ 4 w 57"/>
                <a:gd name="T3" fmla="*/ 0 h 121"/>
                <a:gd name="T4" fmla="*/ 4 w 57"/>
                <a:gd name="T5" fmla="*/ 1 h 121"/>
                <a:gd name="T6" fmla="*/ 4 w 57"/>
                <a:gd name="T7" fmla="*/ 1 h 121"/>
                <a:gd name="T8" fmla="*/ 4 w 57"/>
                <a:gd name="T9" fmla="*/ 2 h 121"/>
                <a:gd name="T10" fmla="*/ 4 w 57"/>
                <a:gd name="T11" fmla="*/ 2 h 121"/>
                <a:gd name="T12" fmla="*/ 4 w 57"/>
                <a:gd name="T13" fmla="*/ 2 h 121"/>
                <a:gd name="T14" fmla="*/ 3 w 57"/>
                <a:gd name="T15" fmla="*/ 2 h 121"/>
                <a:gd name="T16" fmla="*/ 3 w 57"/>
                <a:gd name="T17" fmla="*/ 2 h 121"/>
                <a:gd name="T18" fmla="*/ 3 w 57"/>
                <a:gd name="T19" fmla="*/ 2 h 121"/>
                <a:gd name="T20" fmla="*/ 2 w 57"/>
                <a:gd name="T21" fmla="*/ 2 h 121"/>
                <a:gd name="T22" fmla="*/ 2 w 57"/>
                <a:gd name="T23" fmla="*/ 3 h 121"/>
                <a:gd name="T24" fmla="*/ 2 w 57"/>
                <a:gd name="T25" fmla="*/ 4 h 121"/>
                <a:gd name="T26" fmla="*/ 2 w 57"/>
                <a:gd name="T27" fmla="*/ 8 h 121"/>
                <a:gd name="T28" fmla="*/ 0 w 57"/>
                <a:gd name="T29" fmla="*/ 8 h 121"/>
                <a:gd name="T30" fmla="*/ 0 w 57"/>
                <a:gd name="T31" fmla="*/ 1 h 121"/>
                <a:gd name="T32" fmla="*/ 2 w 57"/>
                <a:gd name="T33" fmla="*/ 1 h 121"/>
                <a:gd name="T34" fmla="*/ 2 w 57"/>
                <a:gd name="T35" fmla="*/ 2 h 121"/>
                <a:gd name="T36" fmla="*/ 2 w 57"/>
                <a:gd name="T37" fmla="*/ 2 h 121"/>
                <a:gd name="T38" fmla="*/ 2 w 57"/>
                <a:gd name="T39" fmla="*/ 1 h 121"/>
                <a:gd name="T40" fmla="*/ 3 w 57"/>
                <a:gd name="T41" fmla="*/ 1 h 121"/>
                <a:gd name="T42" fmla="*/ 3 w 57"/>
                <a:gd name="T43" fmla="*/ 1 h 121"/>
                <a:gd name="T44" fmla="*/ 4 w 57"/>
                <a:gd name="T45" fmla="*/ 0 h 12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7" h="121">
                  <a:moveTo>
                    <a:pt x="51" y="0"/>
                  </a:moveTo>
                  <a:lnTo>
                    <a:pt x="54" y="0"/>
                  </a:lnTo>
                  <a:lnTo>
                    <a:pt x="55" y="1"/>
                  </a:lnTo>
                  <a:lnTo>
                    <a:pt x="57" y="1"/>
                  </a:lnTo>
                  <a:lnTo>
                    <a:pt x="57" y="25"/>
                  </a:lnTo>
                  <a:lnTo>
                    <a:pt x="55" y="25"/>
                  </a:lnTo>
                  <a:lnTo>
                    <a:pt x="51" y="24"/>
                  </a:lnTo>
                  <a:lnTo>
                    <a:pt x="47" y="24"/>
                  </a:lnTo>
                  <a:lnTo>
                    <a:pt x="41" y="25"/>
                  </a:lnTo>
                  <a:lnTo>
                    <a:pt x="34" y="27"/>
                  </a:lnTo>
                  <a:lnTo>
                    <a:pt x="29" y="32"/>
                  </a:lnTo>
                  <a:lnTo>
                    <a:pt x="25" y="39"/>
                  </a:lnTo>
                  <a:lnTo>
                    <a:pt x="24" y="50"/>
                  </a:lnTo>
                  <a:lnTo>
                    <a:pt x="24" y="121"/>
                  </a:lnTo>
                  <a:lnTo>
                    <a:pt x="0" y="121"/>
                  </a:lnTo>
                  <a:lnTo>
                    <a:pt x="0" y="3"/>
                  </a:lnTo>
                  <a:lnTo>
                    <a:pt x="24" y="3"/>
                  </a:lnTo>
                  <a:lnTo>
                    <a:pt x="24" y="22"/>
                  </a:lnTo>
                  <a:lnTo>
                    <a:pt x="28" y="12"/>
                  </a:lnTo>
                  <a:lnTo>
                    <a:pt x="34" y="6"/>
                  </a:lnTo>
                  <a:lnTo>
                    <a:pt x="43" y="2"/>
                  </a:lnTo>
                  <a:lnTo>
                    <a:pt x="51"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8" name="Freeform 32">
              <a:extLst>
                <a:ext uri="{FF2B5EF4-FFF2-40B4-BE49-F238E27FC236}">
                  <a16:creationId xmlns:a16="http://schemas.microsoft.com/office/drawing/2014/main" xmlns="" id="{A5844D15-FD5A-41EF-B402-B3200BBFFB60}"/>
                </a:ext>
              </a:extLst>
            </p:cNvPr>
            <p:cNvSpPr>
              <a:spLocks noEditPoints="1"/>
            </p:cNvSpPr>
            <p:nvPr/>
          </p:nvSpPr>
          <p:spPr bwMode="auto">
            <a:xfrm>
              <a:off x="2036" y="1437"/>
              <a:ext cx="12" cy="79"/>
            </a:xfrm>
            <a:custGeom>
              <a:avLst/>
              <a:gdLst>
                <a:gd name="T0" fmla="*/ 0 w 23"/>
                <a:gd name="T1" fmla="*/ 3 h 158"/>
                <a:gd name="T2" fmla="*/ 2 w 23"/>
                <a:gd name="T3" fmla="*/ 3 h 158"/>
                <a:gd name="T4" fmla="*/ 2 w 23"/>
                <a:gd name="T5" fmla="*/ 10 h 158"/>
                <a:gd name="T6" fmla="*/ 0 w 23"/>
                <a:gd name="T7" fmla="*/ 10 h 158"/>
                <a:gd name="T8" fmla="*/ 0 w 23"/>
                <a:gd name="T9" fmla="*/ 3 h 158"/>
                <a:gd name="T10" fmla="*/ 0 w 23"/>
                <a:gd name="T11" fmla="*/ 0 h 158"/>
                <a:gd name="T12" fmla="*/ 2 w 23"/>
                <a:gd name="T13" fmla="*/ 0 h 158"/>
                <a:gd name="T14" fmla="*/ 2 w 23"/>
                <a:gd name="T15" fmla="*/ 2 h 158"/>
                <a:gd name="T16" fmla="*/ 0 w 23"/>
                <a:gd name="T17" fmla="*/ 2 h 158"/>
                <a:gd name="T18" fmla="*/ 0 w 23"/>
                <a:gd name="T19" fmla="*/ 0 h 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158">
                  <a:moveTo>
                    <a:pt x="0" y="40"/>
                  </a:moveTo>
                  <a:lnTo>
                    <a:pt x="23" y="40"/>
                  </a:lnTo>
                  <a:lnTo>
                    <a:pt x="23" y="158"/>
                  </a:lnTo>
                  <a:lnTo>
                    <a:pt x="0" y="158"/>
                  </a:lnTo>
                  <a:lnTo>
                    <a:pt x="0" y="40"/>
                  </a:lnTo>
                  <a:close/>
                  <a:moveTo>
                    <a:pt x="0" y="0"/>
                  </a:moveTo>
                  <a:lnTo>
                    <a:pt x="23" y="0"/>
                  </a:lnTo>
                  <a:lnTo>
                    <a:pt x="23" y="23"/>
                  </a:lnTo>
                  <a:lnTo>
                    <a:pt x="0" y="23"/>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29" name="Freeform 33">
              <a:extLst>
                <a:ext uri="{FF2B5EF4-FFF2-40B4-BE49-F238E27FC236}">
                  <a16:creationId xmlns:a16="http://schemas.microsoft.com/office/drawing/2014/main" xmlns="" id="{86F16942-EE34-4222-8C09-490FCB9ABA14}"/>
                </a:ext>
              </a:extLst>
            </p:cNvPr>
            <p:cNvSpPr>
              <a:spLocks/>
            </p:cNvSpPr>
            <p:nvPr/>
          </p:nvSpPr>
          <p:spPr bwMode="auto">
            <a:xfrm>
              <a:off x="2055" y="1440"/>
              <a:ext cx="29" cy="76"/>
            </a:xfrm>
            <a:custGeom>
              <a:avLst/>
              <a:gdLst>
                <a:gd name="T0" fmla="*/ 1 w 59"/>
                <a:gd name="T1" fmla="*/ 0 h 152"/>
                <a:gd name="T2" fmla="*/ 2 w 59"/>
                <a:gd name="T3" fmla="*/ 0 h 152"/>
                <a:gd name="T4" fmla="*/ 2 w 59"/>
                <a:gd name="T5" fmla="*/ 3 h 152"/>
                <a:gd name="T6" fmla="*/ 3 w 59"/>
                <a:gd name="T7" fmla="*/ 3 h 152"/>
                <a:gd name="T8" fmla="*/ 3 w 59"/>
                <a:gd name="T9" fmla="*/ 4 h 152"/>
                <a:gd name="T10" fmla="*/ 2 w 59"/>
                <a:gd name="T11" fmla="*/ 4 h 152"/>
                <a:gd name="T12" fmla="*/ 2 w 59"/>
                <a:gd name="T13" fmla="*/ 8 h 152"/>
                <a:gd name="T14" fmla="*/ 2 w 59"/>
                <a:gd name="T15" fmla="*/ 8 h 152"/>
                <a:gd name="T16" fmla="*/ 2 w 59"/>
                <a:gd name="T17" fmla="*/ 8 h 152"/>
                <a:gd name="T18" fmla="*/ 2 w 59"/>
                <a:gd name="T19" fmla="*/ 9 h 152"/>
                <a:gd name="T20" fmla="*/ 2 w 59"/>
                <a:gd name="T21" fmla="*/ 9 h 152"/>
                <a:gd name="T22" fmla="*/ 2 w 59"/>
                <a:gd name="T23" fmla="*/ 9 h 152"/>
                <a:gd name="T24" fmla="*/ 3 w 59"/>
                <a:gd name="T25" fmla="*/ 9 h 152"/>
                <a:gd name="T26" fmla="*/ 3 w 59"/>
                <a:gd name="T27" fmla="*/ 9 h 152"/>
                <a:gd name="T28" fmla="*/ 3 w 59"/>
                <a:gd name="T29" fmla="*/ 9 h 152"/>
                <a:gd name="T30" fmla="*/ 3 w 59"/>
                <a:gd name="T31" fmla="*/ 10 h 152"/>
                <a:gd name="T32" fmla="*/ 3 w 59"/>
                <a:gd name="T33" fmla="*/ 10 h 152"/>
                <a:gd name="T34" fmla="*/ 2 w 59"/>
                <a:gd name="T35" fmla="*/ 10 h 152"/>
                <a:gd name="T36" fmla="*/ 2 w 59"/>
                <a:gd name="T37" fmla="*/ 10 h 152"/>
                <a:gd name="T38" fmla="*/ 1 w 59"/>
                <a:gd name="T39" fmla="*/ 10 h 152"/>
                <a:gd name="T40" fmla="*/ 1 w 59"/>
                <a:gd name="T41" fmla="*/ 9 h 152"/>
                <a:gd name="T42" fmla="*/ 1 w 59"/>
                <a:gd name="T43" fmla="*/ 9 h 152"/>
                <a:gd name="T44" fmla="*/ 1 w 59"/>
                <a:gd name="T45" fmla="*/ 8 h 152"/>
                <a:gd name="T46" fmla="*/ 1 w 59"/>
                <a:gd name="T47" fmla="*/ 4 h 152"/>
                <a:gd name="T48" fmla="*/ 0 w 59"/>
                <a:gd name="T49" fmla="*/ 4 h 152"/>
                <a:gd name="T50" fmla="*/ 0 w 59"/>
                <a:gd name="T51" fmla="*/ 3 h 152"/>
                <a:gd name="T52" fmla="*/ 1 w 59"/>
                <a:gd name="T53" fmla="*/ 3 h 152"/>
                <a:gd name="T54" fmla="*/ 1 w 59"/>
                <a:gd name="T55" fmla="*/ 0 h 1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9" h="152">
                  <a:moveTo>
                    <a:pt x="16" y="0"/>
                  </a:moveTo>
                  <a:lnTo>
                    <a:pt x="40" y="0"/>
                  </a:lnTo>
                  <a:lnTo>
                    <a:pt x="40" y="33"/>
                  </a:lnTo>
                  <a:lnTo>
                    <a:pt x="59" y="33"/>
                  </a:lnTo>
                  <a:lnTo>
                    <a:pt x="59" y="50"/>
                  </a:lnTo>
                  <a:lnTo>
                    <a:pt x="40" y="50"/>
                  </a:lnTo>
                  <a:lnTo>
                    <a:pt x="40" y="121"/>
                  </a:lnTo>
                  <a:lnTo>
                    <a:pt x="40" y="125"/>
                  </a:lnTo>
                  <a:lnTo>
                    <a:pt x="41" y="128"/>
                  </a:lnTo>
                  <a:lnTo>
                    <a:pt x="42" y="130"/>
                  </a:lnTo>
                  <a:lnTo>
                    <a:pt x="44" y="132"/>
                  </a:lnTo>
                  <a:lnTo>
                    <a:pt x="47" y="133"/>
                  </a:lnTo>
                  <a:lnTo>
                    <a:pt x="50" y="133"/>
                  </a:lnTo>
                  <a:lnTo>
                    <a:pt x="56" y="133"/>
                  </a:lnTo>
                  <a:lnTo>
                    <a:pt x="59" y="132"/>
                  </a:lnTo>
                  <a:lnTo>
                    <a:pt x="59" y="150"/>
                  </a:lnTo>
                  <a:lnTo>
                    <a:pt x="50" y="152"/>
                  </a:lnTo>
                  <a:lnTo>
                    <a:pt x="40" y="152"/>
                  </a:lnTo>
                  <a:lnTo>
                    <a:pt x="32" y="152"/>
                  </a:lnTo>
                  <a:lnTo>
                    <a:pt x="25" y="149"/>
                  </a:lnTo>
                  <a:lnTo>
                    <a:pt x="21" y="143"/>
                  </a:lnTo>
                  <a:lnTo>
                    <a:pt x="17" y="135"/>
                  </a:lnTo>
                  <a:lnTo>
                    <a:pt x="16" y="124"/>
                  </a:lnTo>
                  <a:lnTo>
                    <a:pt x="16" y="50"/>
                  </a:lnTo>
                  <a:lnTo>
                    <a:pt x="0" y="50"/>
                  </a:lnTo>
                  <a:lnTo>
                    <a:pt x="0" y="33"/>
                  </a:lnTo>
                  <a:lnTo>
                    <a:pt x="16" y="33"/>
                  </a:lnTo>
                  <a:lnTo>
                    <a:pt x="16"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sp>
          <p:nvSpPr>
            <p:cNvPr id="30" name="Freeform 34">
              <a:extLst>
                <a:ext uri="{FF2B5EF4-FFF2-40B4-BE49-F238E27FC236}">
                  <a16:creationId xmlns:a16="http://schemas.microsoft.com/office/drawing/2014/main" xmlns="" id="{4F70CA39-E9F1-4AD9-ACA6-87BB6D29D1A5}"/>
                </a:ext>
              </a:extLst>
            </p:cNvPr>
            <p:cNvSpPr>
              <a:spLocks/>
            </p:cNvSpPr>
            <p:nvPr/>
          </p:nvSpPr>
          <p:spPr bwMode="auto">
            <a:xfrm>
              <a:off x="2088" y="1457"/>
              <a:ext cx="45" cy="79"/>
            </a:xfrm>
            <a:custGeom>
              <a:avLst/>
              <a:gdLst>
                <a:gd name="T0" fmla="*/ 0 w 89"/>
                <a:gd name="T1" fmla="*/ 0 h 158"/>
                <a:gd name="T2" fmla="*/ 2 w 89"/>
                <a:gd name="T3" fmla="*/ 0 h 158"/>
                <a:gd name="T4" fmla="*/ 3 w 89"/>
                <a:gd name="T5" fmla="*/ 6 h 158"/>
                <a:gd name="T6" fmla="*/ 3 w 89"/>
                <a:gd name="T7" fmla="*/ 6 h 158"/>
                <a:gd name="T8" fmla="*/ 4 w 89"/>
                <a:gd name="T9" fmla="*/ 0 h 158"/>
                <a:gd name="T10" fmla="*/ 6 w 89"/>
                <a:gd name="T11" fmla="*/ 0 h 158"/>
                <a:gd name="T12" fmla="*/ 4 w 89"/>
                <a:gd name="T13" fmla="*/ 8 h 158"/>
                <a:gd name="T14" fmla="*/ 4 w 89"/>
                <a:gd name="T15" fmla="*/ 9 h 158"/>
                <a:gd name="T16" fmla="*/ 3 w 89"/>
                <a:gd name="T17" fmla="*/ 10 h 158"/>
                <a:gd name="T18" fmla="*/ 3 w 89"/>
                <a:gd name="T19" fmla="*/ 10 h 158"/>
                <a:gd name="T20" fmla="*/ 2 w 89"/>
                <a:gd name="T21" fmla="*/ 10 h 158"/>
                <a:gd name="T22" fmla="*/ 1 w 89"/>
                <a:gd name="T23" fmla="*/ 10 h 158"/>
                <a:gd name="T24" fmla="*/ 1 w 89"/>
                <a:gd name="T25" fmla="*/ 10 h 158"/>
                <a:gd name="T26" fmla="*/ 1 w 89"/>
                <a:gd name="T27" fmla="*/ 10 h 158"/>
                <a:gd name="T28" fmla="*/ 1 w 89"/>
                <a:gd name="T29" fmla="*/ 9 h 158"/>
                <a:gd name="T30" fmla="*/ 1 w 89"/>
                <a:gd name="T31" fmla="*/ 9 h 158"/>
                <a:gd name="T32" fmla="*/ 1 w 89"/>
                <a:gd name="T33" fmla="*/ 9 h 158"/>
                <a:gd name="T34" fmla="*/ 2 w 89"/>
                <a:gd name="T35" fmla="*/ 9 h 158"/>
                <a:gd name="T36" fmla="*/ 2 w 89"/>
                <a:gd name="T37" fmla="*/ 9 h 158"/>
                <a:gd name="T38" fmla="*/ 2 w 89"/>
                <a:gd name="T39" fmla="*/ 9 h 158"/>
                <a:gd name="T40" fmla="*/ 2 w 89"/>
                <a:gd name="T41" fmla="*/ 9 h 158"/>
                <a:gd name="T42" fmla="*/ 2 w 89"/>
                <a:gd name="T43" fmla="*/ 9 h 158"/>
                <a:gd name="T44" fmla="*/ 3 w 89"/>
                <a:gd name="T45" fmla="*/ 8 h 158"/>
                <a:gd name="T46" fmla="*/ 0 w 89"/>
                <a:gd name="T47" fmla="*/ 0 h 15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89" h="158">
                  <a:moveTo>
                    <a:pt x="0" y="0"/>
                  </a:moveTo>
                  <a:lnTo>
                    <a:pt x="25" y="0"/>
                  </a:lnTo>
                  <a:lnTo>
                    <a:pt x="45" y="89"/>
                  </a:lnTo>
                  <a:lnTo>
                    <a:pt x="64" y="0"/>
                  </a:lnTo>
                  <a:lnTo>
                    <a:pt x="89" y="0"/>
                  </a:lnTo>
                  <a:lnTo>
                    <a:pt x="57" y="122"/>
                  </a:lnTo>
                  <a:lnTo>
                    <a:pt x="52" y="138"/>
                  </a:lnTo>
                  <a:lnTo>
                    <a:pt x="45" y="149"/>
                  </a:lnTo>
                  <a:lnTo>
                    <a:pt x="38" y="155"/>
                  </a:lnTo>
                  <a:lnTo>
                    <a:pt x="29" y="157"/>
                  </a:lnTo>
                  <a:lnTo>
                    <a:pt x="15" y="158"/>
                  </a:lnTo>
                  <a:lnTo>
                    <a:pt x="11" y="157"/>
                  </a:lnTo>
                  <a:lnTo>
                    <a:pt x="6" y="157"/>
                  </a:lnTo>
                  <a:lnTo>
                    <a:pt x="6" y="138"/>
                  </a:lnTo>
                  <a:lnTo>
                    <a:pt x="10" y="138"/>
                  </a:lnTo>
                  <a:lnTo>
                    <a:pt x="14" y="139"/>
                  </a:lnTo>
                  <a:lnTo>
                    <a:pt x="19" y="138"/>
                  </a:lnTo>
                  <a:lnTo>
                    <a:pt x="23" y="138"/>
                  </a:lnTo>
                  <a:lnTo>
                    <a:pt x="26" y="136"/>
                  </a:lnTo>
                  <a:lnTo>
                    <a:pt x="28" y="133"/>
                  </a:lnTo>
                  <a:lnTo>
                    <a:pt x="30" y="130"/>
                  </a:lnTo>
                  <a:lnTo>
                    <a:pt x="33" y="120"/>
                  </a:lnTo>
                  <a:lnTo>
                    <a:pt x="0" y="0"/>
                  </a:lnTo>
                  <a:close/>
                </a:path>
              </a:pathLst>
            </a:custGeom>
            <a:solidFill>
              <a:schemeClr val="tx1"/>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a:p>
          </p:txBody>
        </p:sp>
      </p:grpSp>
      <p:sp>
        <p:nvSpPr>
          <p:cNvPr id="2" name="Title"/>
          <p:cNvSpPr>
            <a:spLocks noGrp="1"/>
          </p:cNvSpPr>
          <p:nvPr>
            <p:ph type="ctrTitle"/>
          </p:nvPr>
        </p:nvSpPr>
        <p:spPr>
          <a:xfrm>
            <a:off x="685800" y="3428875"/>
            <a:ext cx="7772400" cy="993775"/>
          </a:xfrm>
        </p:spPr>
        <p:txBody>
          <a:bodyPr anchor="b" anchorCtr="0"/>
          <a:lstStyle>
            <a:lvl1pPr algn="ctr">
              <a:defRPr sz="3200" cap="none" baseline="0">
                <a:latin typeface="Times New Roman" pitchFamily="18" charset="0"/>
                <a:cs typeface="Times New Roman" pitchFamily="18" charset="0"/>
              </a:defRPr>
            </a:lvl1pPr>
          </a:lstStyle>
          <a:p>
            <a:r>
              <a:rPr lang="en-US" dirty="0"/>
              <a:t>Click to edit Master title style</a:t>
            </a:r>
          </a:p>
        </p:txBody>
      </p:sp>
      <p:sp>
        <p:nvSpPr>
          <p:cNvPr id="3" name="Subtitle 2"/>
          <p:cNvSpPr>
            <a:spLocks noGrp="1"/>
          </p:cNvSpPr>
          <p:nvPr>
            <p:ph type="subTitle" idx="1"/>
          </p:nvPr>
        </p:nvSpPr>
        <p:spPr>
          <a:xfrm>
            <a:off x="1371600" y="5669280"/>
            <a:ext cx="6400800" cy="457200"/>
          </a:xfrm>
        </p:spPr>
        <p:txBody>
          <a:bodyPr/>
          <a:lstStyle>
            <a:lvl1pPr marL="0" indent="0" algn="ctr">
              <a:buNone/>
              <a:defRPr sz="2400">
                <a:solidFill>
                  <a:schemeClr val="accent1"/>
                </a:solidFill>
                <a:latin typeface="Times New Roman" pitchFamily="18" charset="0"/>
                <a:cs typeface="Times New Roman"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31" name="Date Placeholder 3">
            <a:extLst>
              <a:ext uri="{FF2B5EF4-FFF2-40B4-BE49-F238E27FC236}">
                <a16:creationId xmlns:a16="http://schemas.microsoft.com/office/drawing/2014/main" xmlns="" id="{F493F3E0-78BD-44F0-AF3E-39AF05FD75C9}"/>
              </a:ext>
            </a:extLst>
          </p:cNvPr>
          <p:cNvSpPr>
            <a:spLocks noGrp="1"/>
          </p:cNvSpPr>
          <p:nvPr>
            <p:ph type="dt" sz="half" idx="10"/>
          </p:nvPr>
        </p:nvSpPr>
        <p:spPr>
          <a:xfrm>
            <a:off x="685800" y="4572000"/>
            <a:ext cx="7772400" cy="533400"/>
          </a:xfrm>
        </p:spPr>
        <p:txBody>
          <a:bodyPr tIns="45720" bIns="45720" anchor="t" anchorCtr="0">
            <a:noAutofit/>
          </a:bodyPr>
          <a:lstStyle>
            <a:lvl1pPr algn="ctr" defTabSz="914400" rtl="0" eaLnBrk="1" latinLnBrk="0" hangingPunct="1">
              <a:spcBef>
                <a:spcPct val="0"/>
              </a:spcBef>
              <a:buNone/>
              <a:defRPr lang="en-US" sz="3200" kern="1200" cap="none" baseline="0">
                <a:solidFill>
                  <a:schemeClr val="tx1"/>
                </a:solidFill>
                <a:latin typeface="Times New Roman" pitchFamily="18" charset="0"/>
                <a:ea typeface="+mj-ea"/>
                <a:cs typeface="Times New Roman" pitchFamily="18" charset="0"/>
              </a:defRPr>
            </a:lvl1pPr>
          </a:lstStyle>
          <a:p>
            <a:pPr>
              <a:defRPr/>
            </a:pPr>
            <a:fld id="{37794EB7-5EDD-423A-A2D8-8994F39E49B6}" type="datetimeFigureOut">
              <a:rPr lang="en-US"/>
              <a:pPr>
                <a:defRPr/>
              </a:pPr>
              <a:t>8/8/2018</a:t>
            </a:fld>
            <a:endParaRPr dirty="0"/>
          </a:p>
        </p:txBody>
      </p:sp>
      <p:sp>
        <p:nvSpPr>
          <p:cNvPr id="32" name="Footer Placeholder 4">
            <a:extLst>
              <a:ext uri="{FF2B5EF4-FFF2-40B4-BE49-F238E27FC236}">
                <a16:creationId xmlns:a16="http://schemas.microsoft.com/office/drawing/2014/main" xmlns="" id="{4B385474-D20D-4175-86A4-45307C608774}"/>
              </a:ext>
            </a:extLst>
          </p:cNvPr>
          <p:cNvSpPr>
            <a:spLocks noGrp="1"/>
          </p:cNvSpPr>
          <p:nvPr>
            <p:ph type="ftr" sz="quarter" idx="11"/>
          </p:nvPr>
        </p:nvSpPr>
        <p:spPr>
          <a:xfrm>
            <a:off x="292100" y="6553200"/>
            <a:ext cx="8559800" cy="192088"/>
          </a:xfrm>
        </p:spPr>
        <p:txBody>
          <a:bodyPr/>
          <a:lstStyle>
            <a:lvl1pPr>
              <a:defRPr/>
            </a:lvl1pPr>
          </a:lstStyle>
          <a:p>
            <a:pPr>
              <a:defRPr/>
            </a:pPr>
            <a:endParaRPr/>
          </a:p>
        </p:txBody>
      </p:sp>
    </p:spTree>
    <p:extLst>
      <p:ext uri="{BB962C8B-B14F-4D97-AF65-F5344CB8AC3E}">
        <p14:creationId xmlns:p14="http://schemas.microsoft.com/office/powerpoint/2010/main" val="141822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2 Pictures, 2 Content">
    <p:spTree>
      <p:nvGrpSpPr>
        <p:cNvPr id="1" name=""/>
        <p:cNvGrpSpPr/>
        <p:nvPr/>
      </p:nvGrpSpPr>
      <p:grpSpPr>
        <a:xfrm>
          <a:off x="0" y="0"/>
          <a:ext cx="0" cy="0"/>
          <a:chOff x="0" y="0"/>
          <a:chExt cx="0" cy="0"/>
        </a:xfrm>
      </p:grpSpPr>
      <p:sp>
        <p:nvSpPr>
          <p:cNvPr id="2" name="Title"/>
          <p:cNvSpPr>
            <a:spLocks noGrp="1"/>
          </p:cNvSpPr>
          <p:nvPr>
            <p:ph type="title"/>
          </p:nvPr>
        </p:nvSpPr>
        <p:spPr>
          <a:xfrm>
            <a:off x="292607" y="350838"/>
            <a:ext cx="8558784"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92607" y="3962400"/>
            <a:ext cx="3858031" cy="2240280"/>
          </a:xfrm>
        </p:spPr>
        <p:txBody>
          <a:bodyPr>
            <a:noAutofit/>
          </a:bodyPr>
          <a:lstStyle>
            <a:lvl1pPr>
              <a:spcBef>
                <a:spcPts val="0"/>
              </a:spcBef>
              <a:defRPr sz="2000"/>
            </a:lvl1pPr>
            <a:lvl2pPr>
              <a:spcBef>
                <a:spcPts val="0"/>
              </a:spcBef>
              <a:defRPr sz="2000"/>
            </a:lvl2pPr>
            <a:lvl3pPr>
              <a:spcBef>
                <a:spcPts val="0"/>
              </a:spcBef>
              <a:defRPr sz="1800"/>
            </a:lvl3pPr>
            <a:lvl4pPr>
              <a:spcBef>
                <a:spcPts val="0"/>
              </a:spcBef>
              <a:defRPr sz="1600"/>
            </a:lvl4pPr>
            <a:lvl5pPr>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p:cNvSpPr>
            <a:spLocks noGrp="1"/>
          </p:cNvSpPr>
          <p:nvPr>
            <p:ph type="body" sz="quarter" idx="13"/>
          </p:nvPr>
        </p:nvSpPr>
        <p:spPr>
          <a:xfrm>
            <a:off x="292606" y="916959"/>
            <a:ext cx="8555035" cy="548640"/>
          </a:xfrm>
        </p:spPr>
        <p:txBody>
          <a:bodyPr lIns="18288" rIns="18288">
            <a:noAutofit/>
          </a:bodyPr>
          <a:lstStyle>
            <a:lvl1pPr marL="0" indent="0">
              <a:buFontTx/>
              <a:buNone/>
              <a:defRPr sz="3000"/>
            </a:lvl1pPr>
          </a:lstStyle>
          <a:p>
            <a:pPr lvl="0"/>
            <a:r>
              <a:rPr lang="en-US"/>
              <a:t>Click to edit Master text styles</a:t>
            </a:r>
          </a:p>
        </p:txBody>
      </p:sp>
      <p:sp>
        <p:nvSpPr>
          <p:cNvPr id="10" name="Content Placeholder 9"/>
          <p:cNvSpPr>
            <a:spLocks noGrp="1"/>
          </p:cNvSpPr>
          <p:nvPr>
            <p:ph sz="quarter" idx="14"/>
          </p:nvPr>
        </p:nvSpPr>
        <p:spPr>
          <a:xfrm>
            <a:off x="4992815" y="3962239"/>
            <a:ext cx="3854826" cy="2240280"/>
          </a:xfrm>
        </p:spPr>
        <p:txBody>
          <a:bodyPr>
            <a:noAutofit/>
          </a:bodyPr>
          <a:lstStyle>
            <a:lvl1pPr>
              <a:spcBef>
                <a:spcPts val="0"/>
              </a:spcBef>
              <a:defRPr sz="2000"/>
            </a:lvl1pPr>
            <a:lvl2pPr>
              <a:spcBef>
                <a:spcPts val="0"/>
              </a:spcBef>
              <a:defRPr sz="2000"/>
            </a:lvl2pPr>
            <a:lvl3pPr>
              <a:spcBef>
                <a:spcPts val="0"/>
              </a:spcBef>
              <a:defRPr sz="1800"/>
            </a:lvl3pPr>
            <a:lvl4pPr>
              <a:spcBef>
                <a:spcPts val="0"/>
              </a:spcBef>
              <a:defRPr sz="1600"/>
            </a:lvl4pPr>
            <a:lvl5pPr>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5"/>
          </p:nvPr>
        </p:nvSpPr>
        <p:spPr>
          <a:xfrm>
            <a:off x="292607" y="1600200"/>
            <a:ext cx="3858768" cy="2240280"/>
          </a:xfrm>
          <a:solidFill>
            <a:schemeClr val="bg1">
              <a:lumMod val="85000"/>
            </a:schemeClr>
          </a:solidFill>
          <a:ln w="3175">
            <a:solidFill>
              <a:schemeClr val="tx1"/>
            </a:solidFill>
          </a:ln>
        </p:spPr>
        <p:txBody>
          <a:bodyPr/>
          <a:lstStyle>
            <a:lvl1pPr marL="0" indent="0" algn="l" defTabSz="914400" rtl="0" eaLnBrk="1" latinLnBrk="0" hangingPunct="1">
              <a:spcBef>
                <a:spcPts val="1200"/>
              </a:spcBef>
              <a:buFont typeface="Arial" pitchFamily="34" charset="0"/>
              <a:buNone/>
              <a:defRPr lang="en-US" sz="2000" kern="1200" dirty="0" smtClean="0">
                <a:solidFill>
                  <a:schemeClr val="tx1"/>
                </a:solidFill>
                <a:latin typeface="+mj-lt"/>
                <a:ea typeface="+mn-ea"/>
                <a:cs typeface="+mn-cs"/>
              </a:defRPr>
            </a:lvl1pPr>
          </a:lstStyle>
          <a:p>
            <a:pPr lvl="0"/>
            <a:endParaRPr lang="en-US" noProof="0"/>
          </a:p>
        </p:txBody>
      </p:sp>
      <p:sp>
        <p:nvSpPr>
          <p:cNvPr id="13" name="Picture Placeholder 11"/>
          <p:cNvSpPr>
            <a:spLocks noGrp="1"/>
          </p:cNvSpPr>
          <p:nvPr>
            <p:ph type="pic" sz="quarter" idx="16"/>
          </p:nvPr>
        </p:nvSpPr>
        <p:spPr>
          <a:xfrm>
            <a:off x="4988873" y="1600200"/>
            <a:ext cx="3858768" cy="2240280"/>
          </a:xfrm>
          <a:solidFill>
            <a:schemeClr val="bg1">
              <a:lumMod val="85000"/>
            </a:schemeClr>
          </a:solidFill>
          <a:ln w="3175">
            <a:solidFill>
              <a:schemeClr val="tx1"/>
            </a:solidFill>
          </a:ln>
        </p:spPr>
        <p:txBody>
          <a:bodyPr/>
          <a:lstStyle>
            <a:lvl1pPr marL="0" indent="0" algn="l" defTabSz="914400" rtl="0" eaLnBrk="1" latinLnBrk="0" hangingPunct="1">
              <a:spcBef>
                <a:spcPts val="1200"/>
              </a:spcBef>
              <a:buFont typeface="Arial" pitchFamily="34" charset="0"/>
              <a:buNone/>
              <a:defRPr lang="en-US" sz="2000" kern="1200" dirty="0" smtClean="0">
                <a:solidFill>
                  <a:schemeClr val="tx1"/>
                </a:solidFill>
                <a:latin typeface="+mj-lt"/>
                <a:ea typeface="+mn-ea"/>
                <a:cs typeface="+mn-cs"/>
              </a:defRPr>
            </a:lvl1pPr>
          </a:lstStyle>
          <a:p>
            <a:pPr lvl="0"/>
            <a:endParaRPr lang="en-US" noProof="0"/>
          </a:p>
        </p:txBody>
      </p:sp>
      <p:sp>
        <p:nvSpPr>
          <p:cNvPr id="8" name="Date Placeholder 3">
            <a:extLst>
              <a:ext uri="{FF2B5EF4-FFF2-40B4-BE49-F238E27FC236}">
                <a16:creationId xmlns:a16="http://schemas.microsoft.com/office/drawing/2014/main" xmlns="" id="{80A93D36-AE81-4C3D-B1A4-4CCDF13797F4}"/>
              </a:ext>
            </a:extLst>
          </p:cNvPr>
          <p:cNvSpPr>
            <a:spLocks noGrp="1"/>
          </p:cNvSpPr>
          <p:nvPr>
            <p:ph type="dt" sz="half" idx="17"/>
          </p:nvPr>
        </p:nvSpPr>
        <p:spPr/>
        <p:txBody>
          <a:bodyPr/>
          <a:lstStyle>
            <a:lvl1pPr>
              <a:defRPr/>
            </a:lvl1pPr>
          </a:lstStyle>
          <a:p>
            <a:pPr>
              <a:defRPr/>
            </a:pPr>
            <a:fld id="{4D776C16-7DA0-48A7-B871-21F41AD89772}" type="datetimeFigureOut">
              <a:rPr lang="en-US"/>
              <a:pPr>
                <a:defRPr/>
              </a:pPr>
              <a:t>8/8/2018</a:t>
            </a:fld>
            <a:endParaRPr dirty="0"/>
          </a:p>
        </p:txBody>
      </p:sp>
      <p:sp>
        <p:nvSpPr>
          <p:cNvPr id="11" name="Footer Placeholder 4">
            <a:extLst>
              <a:ext uri="{FF2B5EF4-FFF2-40B4-BE49-F238E27FC236}">
                <a16:creationId xmlns:a16="http://schemas.microsoft.com/office/drawing/2014/main" xmlns="" id="{E94C4855-A698-4643-8669-89A257F7C58F}"/>
              </a:ext>
            </a:extLst>
          </p:cNvPr>
          <p:cNvSpPr>
            <a:spLocks noGrp="1"/>
          </p:cNvSpPr>
          <p:nvPr>
            <p:ph type="ftr" sz="quarter" idx="18"/>
          </p:nvPr>
        </p:nvSpPr>
        <p:spPr/>
        <p:txBody>
          <a:bodyPr/>
          <a:lstStyle>
            <a:lvl1pPr>
              <a:defRPr/>
            </a:lvl1pPr>
          </a:lstStyle>
          <a:p>
            <a:pPr>
              <a:defRPr/>
            </a:pPr>
            <a:endParaRPr/>
          </a:p>
        </p:txBody>
      </p:sp>
      <p:sp>
        <p:nvSpPr>
          <p:cNvPr id="14" name="Slide Number Placeholder 5">
            <a:extLst>
              <a:ext uri="{FF2B5EF4-FFF2-40B4-BE49-F238E27FC236}">
                <a16:creationId xmlns:a16="http://schemas.microsoft.com/office/drawing/2014/main" xmlns="" id="{FF7A6689-2247-4D74-A0F0-B7B50C25639A}"/>
              </a:ext>
            </a:extLst>
          </p:cNvPr>
          <p:cNvSpPr>
            <a:spLocks noGrp="1"/>
          </p:cNvSpPr>
          <p:nvPr>
            <p:ph type="sldNum" sz="quarter" idx="19"/>
          </p:nvPr>
        </p:nvSpPr>
        <p:spPr/>
        <p:txBody>
          <a:bodyPr/>
          <a:lstStyle>
            <a:lvl1pPr>
              <a:defRPr/>
            </a:lvl1pPr>
          </a:lstStyle>
          <a:p>
            <a:pPr>
              <a:defRPr/>
            </a:pPr>
            <a:fld id="{39F3B706-FAD6-4B79-868C-7C05A1FEA0F3}" type="slidenum">
              <a:rPr lang="en-US" altLang="en-US"/>
              <a:pPr>
                <a:defRPr/>
              </a:pPr>
              <a:t>‹#›</a:t>
            </a:fld>
            <a:endParaRPr lang="en-US" altLang="en-US"/>
          </a:p>
        </p:txBody>
      </p:sp>
    </p:spTree>
    <p:extLst>
      <p:ext uri="{BB962C8B-B14F-4D97-AF65-F5344CB8AC3E}">
        <p14:creationId xmlns:p14="http://schemas.microsoft.com/office/powerpoint/2010/main" val="3532646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p:cNvSpPr>
            <a:spLocks noGrp="1"/>
          </p:cNvSpPr>
          <p:nvPr>
            <p:ph type="title"/>
          </p:nvPr>
        </p:nvSpPr>
        <p:spPr>
          <a:xfrm>
            <a:off x="292607" y="350838"/>
            <a:ext cx="8558784" cy="563562"/>
          </a:xfrm>
        </p:spPr>
        <p:txBody>
          <a:bodyPr/>
          <a:lstStyle>
            <a:lvl1pPr>
              <a:defRPr/>
            </a:lvl1pPr>
          </a:lstStyle>
          <a:p>
            <a:r>
              <a:rPr lang="en-US"/>
              <a:t>Click to edit Master title style</a:t>
            </a:r>
            <a:endParaRPr lang="en-US" dirty="0"/>
          </a:p>
        </p:txBody>
      </p:sp>
      <p:sp>
        <p:nvSpPr>
          <p:cNvPr id="9" name="Subtitle"/>
          <p:cNvSpPr>
            <a:spLocks noGrp="1"/>
          </p:cNvSpPr>
          <p:nvPr>
            <p:ph type="body" sz="quarter" idx="13"/>
          </p:nvPr>
        </p:nvSpPr>
        <p:spPr>
          <a:xfrm>
            <a:off x="292606" y="916959"/>
            <a:ext cx="8555035" cy="548640"/>
          </a:xfrm>
        </p:spPr>
        <p:txBody>
          <a:bodyPr lIns="18288" rIns="18288">
            <a:noAutofit/>
          </a:bodyPr>
          <a:lstStyle>
            <a:lvl1pPr marL="0" indent="0">
              <a:buFontTx/>
              <a:buNone/>
              <a:defRPr lang="en-US" sz="3000" kern="1200" dirty="0">
                <a:solidFill>
                  <a:schemeClr val="tx1"/>
                </a:solidFill>
                <a:latin typeface="+mj-lt"/>
                <a:ea typeface="+mn-ea"/>
                <a:cs typeface="+mn-cs"/>
              </a:defRPr>
            </a:lvl1pPr>
          </a:lstStyle>
          <a:p>
            <a:pPr lvl="0"/>
            <a:r>
              <a:rPr lang="en-US"/>
              <a:t>Click to edit Master text styles</a:t>
            </a:r>
          </a:p>
        </p:txBody>
      </p:sp>
      <p:sp>
        <p:nvSpPr>
          <p:cNvPr id="4" name="Date Placeholder 3">
            <a:extLst>
              <a:ext uri="{FF2B5EF4-FFF2-40B4-BE49-F238E27FC236}">
                <a16:creationId xmlns:a16="http://schemas.microsoft.com/office/drawing/2014/main" xmlns="" id="{F22035D7-C5BC-4505-9446-A3CFCEE27C9A}"/>
              </a:ext>
            </a:extLst>
          </p:cNvPr>
          <p:cNvSpPr>
            <a:spLocks noGrp="1"/>
          </p:cNvSpPr>
          <p:nvPr>
            <p:ph type="dt" sz="half" idx="14"/>
          </p:nvPr>
        </p:nvSpPr>
        <p:spPr/>
        <p:txBody>
          <a:bodyPr/>
          <a:lstStyle>
            <a:lvl1pPr>
              <a:defRPr/>
            </a:lvl1pPr>
          </a:lstStyle>
          <a:p>
            <a:pPr>
              <a:defRPr/>
            </a:pPr>
            <a:fld id="{5AA599C5-FB96-475F-A3C1-74F1504F128E}" type="datetimeFigureOut">
              <a:rPr lang="en-US"/>
              <a:pPr>
                <a:defRPr/>
              </a:pPr>
              <a:t>8/8/2018</a:t>
            </a:fld>
            <a:endParaRPr dirty="0"/>
          </a:p>
        </p:txBody>
      </p:sp>
      <p:sp>
        <p:nvSpPr>
          <p:cNvPr id="5" name="Footer Placeholder 4">
            <a:extLst>
              <a:ext uri="{FF2B5EF4-FFF2-40B4-BE49-F238E27FC236}">
                <a16:creationId xmlns:a16="http://schemas.microsoft.com/office/drawing/2014/main" xmlns="" id="{291C2150-6732-4382-8726-C117BED39096}"/>
              </a:ext>
            </a:extLst>
          </p:cNvPr>
          <p:cNvSpPr>
            <a:spLocks noGrp="1"/>
          </p:cNvSpPr>
          <p:nvPr>
            <p:ph type="ftr" sz="quarter" idx="15"/>
          </p:nvPr>
        </p:nvSpPr>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xmlns="" id="{C560A5E0-BC9F-4E71-8927-5A910ADFF4CF}"/>
              </a:ext>
            </a:extLst>
          </p:cNvPr>
          <p:cNvSpPr>
            <a:spLocks noGrp="1"/>
          </p:cNvSpPr>
          <p:nvPr>
            <p:ph type="sldNum" sz="quarter" idx="16"/>
          </p:nvPr>
        </p:nvSpPr>
        <p:spPr/>
        <p:txBody>
          <a:bodyPr/>
          <a:lstStyle>
            <a:lvl1pPr>
              <a:defRPr/>
            </a:lvl1pPr>
          </a:lstStyle>
          <a:p>
            <a:pPr>
              <a:defRPr/>
            </a:pPr>
            <a:fld id="{8D14BD50-81AB-494D-9668-8741159DCA60}" type="slidenum">
              <a:rPr lang="en-US" altLang="en-US"/>
              <a:pPr>
                <a:defRPr/>
              </a:pPr>
              <a:t>‹#›</a:t>
            </a:fld>
            <a:endParaRPr lang="en-US" altLang="en-US"/>
          </a:p>
        </p:txBody>
      </p:sp>
    </p:spTree>
    <p:extLst>
      <p:ext uri="{BB962C8B-B14F-4D97-AF65-F5344CB8AC3E}">
        <p14:creationId xmlns:p14="http://schemas.microsoft.com/office/powerpoint/2010/main" val="824804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3">
            <a:extLst>
              <a:ext uri="{FF2B5EF4-FFF2-40B4-BE49-F238E27FC236}">
                <a16:creationId xmlns:a16="http://schemas.microsoft.com/office/drawing/2014/main" xmlns="" id="{02D1BA51-CA12-44C5-AF35-1849559549D5}"/>
              </a:ext>
            </a:extLst>
          </p:cNvPr>
          <p:cNvSpPr>
            <a:spLocks noGrp="1"/>
          </p:cNvSpPr>
          <p:nvPr>
            <p:ph type="dt" sz="half" idx="10"/>
          </p:nvPr>
        </p:nvSpPr>
        <p:spPr/>
        <p:txBody>
          <a:bodyPr/>
          <a:lstStyle>
            <a:lvl1pPr>
              <a:defRPr/>
            </a:lvl1pPr>
          </a:lstStyle>
          <a:p>
            <a:pPr>
              <a:defRPr/>
            </a:pPr>
            <a:fld id="{AEEF61F0-87DC-4F62-A7FC-C5A88F612A33}" type="datetimeFigureOut">
              <a:rPr lang="en-US"/>
              <a:pPr>
                <a:defRPr/>
              </a:pPr>
              <a:t>8/8/2018</a:t>
            </a:fld>
            <a:endParaRPr dirty="0"/>
          </a:p>
        </p:txBody>
      </p:sp>
      <p:sp>
        <p:nvSpPr>
          <p:cNvPr id="4" name="Footer Placeholder 4">
            <a:extLst>
              <a:ext uri="{FF2B5EF4-FFF2-40B4-BE49-F238E27FC236}">
                <a16:creationId xmlns:a16="http://schemas.microsoft.com/office/drawing/2014/main" xmlns="" id="{359D5D3A-9D77-4AA6-B496-DED7501CB170}"/>
              </a:ext>
            </a:extLst>
          </p:cNvPr>
          <p:cNvSpPr>
            <a:spLocks noGrp="1"/>
          </p:cNvSpPr>
          <p:nvPr>
            <p:ph type="ftr" sz="quarter" idx="11"/>
          </p:nvPr>
        </p:nvSpPr>
        <p:spPr/>
        <p:txBody>
          <a:bodyPr/>
          <a:lstStyle>
            <a:lvl1pPr>
              <a:defRPr/>
            </a:lvl1pPr>
          </a:lstStyle>
          <a:p>
            <a:pPr>
              <a:defRPr/>
            </a:pPr>
            <a:endParaRPr/>
          </a:p>
        </p:txBody>
      </p:sp>
      <p:sp>
        <p:nvSpPr>
          <p:cNvPr id="5" name="Slide Number Placeholder 5">
            <a:extLst>
              <a:ext uri="{FF2B5EF4-FFF2-40B4-BE49-F238E27FC236}">
                <a16:creationId xmlns:a16="http://schemas.microsoft.com/office/drawing/2014/main" xmlns="" id="{38A7CB2D-0DDC-432B-BF34-5CEFDF7910AB}"/>
              </a:ext>
            </a:extLst>
          </p:cNvPr>
          <p:cNvSpPr>
            <a:spLocks noGrp="1"/>
          </p:cNvSpPr>
          <p:nvPr>
            <p:ph type="sldNum" sz="quarter" idx="12"/>
          </p:nvPr>
        </p:nvSpPr>
        <p:spPr/>
        <p:txBody>
          <a:bodyPr/>
          <a:lstStyle>
            <a:lvl1pPr>
              <a:defRPr/>
            </a:lvl1pPr>
          </a:lstStyle>
          <a:p>
            <a:pPr>
              <a:defRPr/>
            </a:pPr>
            <a:fld id="{AF7CB335-83D7-40C1-AC75-4E2A9F1140A9}" type="slidenum">
              <a:rPr lang="en-US" altLang="en-US"/>
              <a:pPr>
                <a:defRPr/>
              </a:pPr>
              <a:t>‹#›</a:t>
            </a:fld>
            <a:endParaRPr lang="en-US" altLang="en-US"/>
          </a:p>
        </p:txBody>
      </p:sp>
    </p:spTree>
    <p:extLst>
      <p:ext uri="{BB962C8B-B14F-4D97-AF65-F5344CB8AC3E}">
        <p14:creationId xmlns:p14="http://schemas.microsoft.com/office/powerpoint/2010/main" val="3139828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6358B8A-6407-4AF5-ABBB-BE9C0F427A26}"/>
              </a:ext>
            </a:extLst>
          </p:cNvPr>
          <p:cNvSpPr>
            <a:spLocks noGrp="1"/>
          </p:cNvSpPr>
          <p:nvPr>
            <p:ph type="dt" sz="half" idx="10"/>
          </p:nvPr>
        </p:nvSpPr>
        <p:spPr/>
        <p:txBody>
          <a:bodyPr/>
          <a:lstStyle>
            <a:lvl1pPr>
              <a:defRPr/>
            </a:lvl1pPr>
          </a:lstStyle>
          <a:p>
            <a:pPr>
              <a:defRPr/>
            </a:pPr>
            <a:fld id="{828AE8F8-74C6-4EB4-A9CE-89AF28729834}" type="datetimeFigureOut">
              <a:rPr lang="en-US"/>
              <a:pPr>
                <a:defRPr/>
              </a:pPr>
              <a:t>8/8/2018</a:t>
            </a:fld>
            <a:endParaRPr dirty="0"/>
          </a:p>
        </p:txBody>
      </p:sp>
      <p:sp>
        <p:nvSpPr>
          <p:cNvPr id="3" name="Footer Placeholder 2">
            <a:extLst>
              <a:ext uri="{FF2B5EF4-FFF2-40B4-BE49-F238E27FC236}">
                <a16:creationId xmlns:a16="http://schemas.microsoft.com/office/drawing/2014/main" xmlns="" id="{10F9D3C6-3F9F-4CAC-B46A-60106A96264C}"/>
              </a:ext>
            </a:extLst>
          </p:cNvPr>
          <p:cNvSpPr>
            <a:spLocks noGrp="1"/>
          </p:cNvSpPr>
          <p:nvPr>
            <p:ph type="ftr" sz="quarter" idx="11"/>
          </p:nvPr>
        </p:nvSpPr>
        <p:spPr/>
        <p:txBody>
          <a:bodyPr/>
          <a:lstStyle>
            <a:lvl1pPr>
              <a:defRPr/>
            </a:lvl1pPr>
          </a:lstStyle>
          <a:p>
            <a:pPr>
              <a:defRPr/>
            </a:pPr>
            <a:endParaRPr/>
          </a:p>
        </p:txBody>
      </p:sp>
      <p:sp>
        <p:nvSpPr>
          <p:cNvPr id="4" name="Slide Number Placeholder 3">
            <a:extLst>
              <a:ext uri="{FF2B5EF4-FFF2-40B4-BE49-F238E27FC236}">
                <a16:creationId xmlns:a16="http://schemas.microsoft.com/office/drawing/2014/main" xmlns="" id="{DA59515E-C50D-43CC-90F7-F5EBE38C5C2F}"/>
              </a:ext>
            </a:extLst>
          </p:cNvPr>
          <p:cNvSpPr>
            <a:spLocks noGrp="1"/>
          </p:cNvSpPr>
          <p:nvPr>
            <p:ph type="sldNum" sz="quarter" idx="12"/>
          </p:nvPr>
        </p:nvSpPr>
        <p:spPr/>
        <p:txBody>
          <a:bodyPr/>
          <a:lstStyle>
            <a:lvl1pPr>
              <a:defRPr/>
            </a:lvl1pPr>
          </a:lstStyle>
          <a:p>
            <a:pPr>
              <a:defRPr/>
            </a:pPr>
            <a:fld id="{21F0C04F-5202-4667-A249-B6E14A056616}" type="slidenum">
              <a:rPr lang="en-US" altLang="en-US"/>
              <a:pPr>
                <a:defRPr/>
              </a:pPr>
              <a:t>‹#›</a:t>
            </a:fld>
            <a:endParaRPr lang="en-US" altLang="en-US"/>
          </a:p>
        </p:txBody>
      </p:sp>
    </p:spTree>
    <p:extLst>
      <p:ext uri="{BB962C8B-B14F-4D97-AF65-F5344CB8AC3E}">
        <p14:creationId xmlns:p14="http://schemas.microsoft.com/office/powerpoint/2010/main" val="20706016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Big Pictur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749808" y="557784"/>
            <a:ext cx="7644384" cy="5742432"/>
          </a:xfrm>
          <a:solidFill>
            <a:schemeClr val="bg1">
              <a:lumMod val="85000"/>
            </a:schemeClr>
          </a:solidFill>
          <a:ln w="3175">
            <a:solidFill>
              <a:schemeClr val="tx1"/>
            </a:solidFill>
          </a:ln>
        </p:spPr>
        <p:txBody>
          <a:bodyPr/>
          <a:lstStyle>
            <a:lvl1pPr>
              <a:buFont typeface="Arial" pitchFamily="34" charset="0"/>
              <a:buNone/>
              <a:defRPr sz="2400"/>
            </a:lvl1pPr>
          </a:lstStyle>
          <a:p>
            <a:pPr lvl="0"/>
            <a:r>
              <a:rPr lang="en-US" noProof="0"/>
              <a:t>Click icon to add picture</a:t>
            </a:r>
            <a:endParaRPr lang="en-US" noProof="0" dirty="0"/>
          </a:p>
        </p:txBody>
      </p:sp>
      <p:sp>
        <p:nvSpPr>
          <p:cNvPr id="2" name="Title 1"/>
          <p:cNvSpPr>
            <a:spLocks noGrp="1"/>
          </p:cNvSpPr>
          <p:nvPr>
            <p:ph type="title"/>
          </p:nvPr>
        </p:nvSpPr>
        <p:spPr>
          <a:xfrm>
            <a:off x="914400" y="5626782"/>
            <a:ext cx="7315200" cy="563562"/>
          </a:xfrm>
        </p:spPr>
        <p:txBody>
          <a:bodyPr/>
          <a:lstStyle>
            <a:lvl1pPr>
              <a:defRPr sz="3000" b="1" cap="none" baseline="0">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4" name="Date Placeholder 2">
            <a:extLst>
              <a:ext uri="{FF2B5EF4-FFF2-40B4-BE49-F238E27FC236}">
                <a16:creationId xmlns:a16="http://schemas.microsoft.com/office/drawing/2014/main" xmlns="" id="{028D197F-FF07-4EF3-8206-2C6754F25B29}"/>
              </a:ext>
            </a:extLst>
          </p:cNvPr>
          <p:cNvSpPr>
            <a:spLocks noGrp="1"/>
          </p:cNvSpPr>
          <p:nvPr>
            <p:ph type="dt" sz="half" idx="14"/>
          </p:nvPr>
        </p:nvSpPr>
        <p:spPr/>
        <p:txBody>
          <a:bodyPr/>
          <a:lstStyle>
            <a:lvl1pPr>
              <a:defRPr/>
            </a:lvl1pPr>
          </a:lstStyle>
          <a:p>
            <a:pPr>
              <a:defRPr/>
            </a:pPr>
            <a:fld id="{EA82873C-266E-4038-BCA1-7D265D844930}" type="datetimeFigureOut">
              <a:rPr lang="en-US"/>
              <a:pPr>
                <a:defRPr/>
              </a:pPr>
              <a:t>8/8/2018</a:t>
            </a:fld>
            <a:endParaRPr dirty="0"/>
          </a:p>
        </p:txBody>
      </p:sp>
      <p:sp>
        <p:nvSpPr>
          <p:cNvPr id="5" name="Footer Placeholder 3">
            <a:extLst>
              <a:ext uri="{FF2B5EF4-FFF2-40B4-BE49-F238E27FC236}">
                <a16:creationId xmlns:a16="http://schemas.microsoft.com/office/drawing/2014/main" xmlns="" id="{EFC44857-6632-49F9-90F3-4FCC1E988B45}"/>
              </a:ext>
            </a:extLst>
          </p:cNvPr>
          <p:cNvSpPr>
            <a:spLocks noGrp="1"/>
          </p:cNvSpPr>
          <p:nvPr>
            <p:ph type="ftr" sz="quarter" idx="15"/>
          </p:nvPr>
        </p:nvSpPr>
        <p:spPr/>
        <p:txBody>
          <a:bodyPr/>
          <a:lstStyle>
            <a:lvl1pPr>
              <a:defRPr/>
            </a:lvl1pPr>
          </a:lstStyle>
          <a:p>
            <a:pPr>
              <a:defRPr/>
            </a:pPr>
            <a:endParaRPr/>
          </a:p>
        </p:txBody>
      </p:sp>
      <p:sp>
        <p:nvSpPr>
          <p:cNvPr id="6" name="Slide Number Placeholder 4">
            <a:extLst>
              <a:ext uri="{FF2B5EF4-FFF2-40B4-BE49-F238E27FC236}">
                <a16:creationId xmlns:a16="http://schemas.microsoft.com/office/drawing/2014/main" xmlns="" id="{E049DEAF-0C74-4B0E-A851-6FBA4ADBFF55}"/>
              </a:ext>
            </a:extLst>
          </p:cNvPr>
          <p:cNvSpPr>
            <a:spLocks noGrp="1"/>
          </p:cNvSpPr>
          <p:nvPr>
            <p:ph type="sldNum" sz="quarter" idx="16"/>
          </p:nvPr>
        </p:nvSpPr>
        <p:spPr/>
        <p:txBody>
          <a:bodyPr/>
          <a:lstStyle>
            <a:lvl1pPr>
              <a:defRPr/>
            </a:lvl1pPr>
          </a:lstStyle>
          <a:p>
            <a:pPr>
              <a:defRPr/>
            </a:pPr>
            <a:fld id="{E623E03C-D031-46FB-9A2B-9CE551D93DCF}" type="slidenum">
              <a:rPr lang="en-US" altLang="en-US"/>
              <a:pPr>
                <a:defRPr/>
              </a:pPr>
              <a:t>‹#›</a:t>
            </a:fld>
            <a:endParaRPr lang="en-US" altLang="en-US"/>
          </a:p>
        </p:txBody>
      </p:sp>
    </p:spTree>
    <p:extLst>
      <p:ext uri="{BB962C8B-B14F-4D97-AF65-F5344CB8AC3E}">
        <p14:creationId xmlns:p14="http://schemas.microsoft.com/office/powerpoint/2010/main" val="858036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p:cNvSpPr>
            <a:spLocks noGrp="1"/>
          </p:cNvSpPr>
          <p:nvPr>
            <p:ph type="title"/>
          </p:nvPr>
        </p:nvSpPr>
        <p:spPr>
          <a:xfrm>
            <a:off x="292606" y="350838"/>
            <a:ext cx="8558783" cy="563562"/>
          </a:xfrm>
        </p:spPr>
        <p:txBody>
          <a:bodyPr/>
          <a:lstStyle>
            <a:lvl1pPr algn="l" defTabSz="914400" rtl="0" eaLnBrk="1" latinLnBrk="0" hangingPunct="1">
              <a:spcBef>
                <a:spcPct val="0"/>
              </a:spcBef>
              <a:buNone/>
              <a:defRPr lang="en-US" sz="3200" kern="1200" cap="all" baseline="0" dirty="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p:cNvSpPr>
            <a:spLocks noGrp="1"/>
          </p:cNvSpPr>
          <p:nvPr>
            <p:ph idx="1"/>
          </p:nvPr>
        </p:nvSpPr>
        <p:spPr>
          <a:xfrm>
            <a:off x="3740150" y="1611313"/>
            <a:ext cx="5111750" cy="4614863"/>
          </a:xfrm>
        </p:spPr>
        <p:txBody>
          <a:bodyPr/>
          <a:lstStyle>
            <a:lvl1pPr>
              <a:defRPr sz="2800"/>
            </a:lvl1pPr>
            <a:lvl2pPr>
              <a:defRPr sz="2400"/>
            </a:lvl2pPr>
            <a:lvl3pPr>
              <a:defRPr sz="22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Text Placeholder 3"/>
          <p:cNvSpPr>
            <a:spLocks noGrp="1"/>
          </p:cNvSpPr>
          <p:nvPr>
            <p:ph type="body" sz="half" idx="2"/>
          </p:nvPr>
        </p:nvSpPr>
        <p:spPr>
          <a:xfrm>
            <a:off x="296863" y="1611312"/>
            <a:ext cx="3008313" cy="461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a:extLst>
              <a:ext uri="{FF2B5EF4-FFF2-40B4-BE49-F238E27FC236}">
                <a16:creationId xmlns:a16="http://schemas.microsoft.com/office/drawing/2014/main" xmlns="" id="{1A4CB4A2-B392-44B9-B5BB-E6256F4F01F6}"/>
              </a:ext>
            </a:extLst>
          </p:cNvPr>
          <p:cNvSpPr>
            <a:spLocks noGrp="1"/>
          </p:cNvSpPr>
          <p:nvPr>
            <p:ph type="dt" sz="half" idx="10"/>
          </p:nvPr>
        </p:nvSpPr>
        <p:spPr/>
        <p:txBody>
          <a:bodyPr/>
          <a:lstStyle>
            <a:lvl1pPr>
              <a:defRPr/>
            </a:lvl1pPr>
          </a:lstStyle>
          <a:p>
            <a:pPr>
              <a:defRPr/>
            </a:pPr>
            <a:fld id="{BC798CE1-A36C-4396-B631-8445CE55039E}" type="datetimeFigureOut">
              <a:rPr lang="en-US"/>
              <a:pPr>
                <a:defRPr/>
              </a:pPr>
              <a:t>8/8/2018</a:t>
            </a:fld>
            <a:endParaRPr dirty="0"/>
          </a:p>
        </p:txBody>
      </p:sp>
      <p:sp>
        <p:nvSpPr>
          <p:cNvPr id="6" name="Footer Placeholder 4">
            <a:extLst>
              <a:ext uri="{FF2B5EF4-FFF2-40B4-BE49-F238E27FC236}">
                <a16:creationId xmlns:a16="http://schemas.microsoft.com/office/drawing/2014/main" xmlns="" id="{9EFD3AAB-1FBA-45B0-8D29-578F24072391}"/>
              </a:ext>
            </a:extLst>
          </p:cNvPr>
          <p:cNvSpPr>
            <a:spLocks noGrp="1"/>
          </p:cNvSpPr>
          <p:nvPr>
            <p:ph type="ftr" sz="quarter" idx="11"/>
          </p:nvPr>
        </p:nvSpPr>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xmlns="" id="{BA588E5C-D98D-42A4-89B6-2E3A6F473327}"/>
              </a:ext>
            </a:extLst>
          </p:cNvPr>
          <p:cNvSpPr>
            <a:spLocks noGrp="1"/>
          </p:cNvSpPr>
          <p:nvPr>
            <p:ph type="sldNum" sz="quarter" idx="12"/>
          </p:nvPr>
        </p:nvSpPr>
        <p:spPr/>
        <p:txBody>
          <a:bodyPr/>
          <a:lstStyle>
            <a:lvl1pPr>
              <a:defRPr/>
            </a:lvl1pPr>
          </a:lstStyle>
          <a:p>
            <a:pPr>
              <a:defRPr/>
            </a:pPr>
            <a:fld id="{DBF9A435-B7AA-4613-83CB-772488C48E37}" type="slidenum">
              <a:rPr lang="en-US" altLang="en-US"/>
              <a:pPr>
                <a:defRPr/>
              </a:pPr>
              <a:t>‹#›</a:t>
            </a:fld>
            <a:endParaRPr lang="en-US" altLang="en-US"/>
          </a:p>
        </p:txBody>
      </p:sp>
    </p:spTree>
    <p:extLst>
      <p:ext uri="{BB962C8B-B14F-4D97-AF65-F5344CB8AC3E}">
        <p14:creationId xmlns:p14="http://schemas.microsoft.com/office/powerpoint/2010/main" val="4140736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p:cNvSpPr>
            <a:spLocks noGrp="1"/>
          </p:cNvSpPr>
          <p:nvPr>
            <p:ph type="title"/>
          </p:nvPr>
        </p:nvSpPr>
        <p:spPr>
          <a:xfrm>
            <a:off x="292606" y="350838"/>
            <a:ext cx="8558783" cy="563562"/>
          </a:xfrm>
        </p:spPr>
        <p:txBody>
          <a:bodyPr/>
          <a:lstStyle>
            <a:lvl1pPr algn="l" defTabSz="914400" rtl="0" eaLnBrk="1" latinLnBrk="0" hangingPunct="1">
              <a:spcBef>
                <a:spcPct val="0"/>
              </a:spcBef>
              <a:buNone/>
              <a:defRPr lang="en-US" sz="3200" kern="1200" cap="all" baseline="0" dirty="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p:cNvSpPr>
            <a:spLocks noGrp="1"/>
          </p:cNvSpPr>
          <p:nvPr>
            <p:ph type="pic" idx="1"/>
          </p:nvPr>
        </p:nvSpPr>
        <p:spPr>
          <a:xfrm>
            <a:off x="3740150" y="1611312"/>
            <a:ext cx="5111750" cy="4614863"/>
          </a:xfrm>
          <a:solidFill>
            <a:schemeClr val="bg1">
              <a:lumMod val="85000"/>
            </a:schemeClr>
          </a:solidFill>
          <a:ln w="3175">
            <a:solidFill>
              <a:schemeClr val="tx1"/>
            </a:solidFill>
          </a:ln>
        </p:spPr>
        <p:txBody>
          <a:bodyPr/>
          <a:lstStyle>
            <a:lvl1pPr marL="0" indent="0" algn="l" defTabSz="914400" rtl="0" eaLnBrk="1" latinLnBrk="0" hangingPunct="1">
              <a:spcBef>
                <a:spcPts val="1200"/>
              </a:spcBef>
              <a:buFont typeface="Arial" pitchFamily="34" charset="0"/>
              <a:buNone/>
              <a:defRPr lang="en-US" sz="2000" kern="1200">
                <a:solidFill>
                  <a:schemeClr val="tx1"/>
                </a:solidFill>
                <a:latin typeface="+mj-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96863" y="1611312"/>
            <a:ext cx="3008312" cy="461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3">
            <a:extLst>
              <a:ext uri="{FF2B5EF4-FFF2-40B4-BE49-F238E27FC236}">
                <a16:creationId xmlns:a16="http://schemas.microsoft.com/office/drawing/2014/main" xmlns="" id="{E1F461C0-6AC0-47F1-8603-611B98F31673}"/>
              </a:ext>
            </a:extLst>
          </p:cNvPr>
          <p:cNvSpPr>
            <a:spLocks noGrp="1"/>
          </p:cNvSpPr>
          <p:nvPr>
            <p:ph type="dt" sz="half" idx="10"/>
          </p:nvPr>
        </p:nvSpPr>
        <p:spPr/>
        <p:txBody>
          <a:bodyPr/>
          <a:lstStyle>
            <a:lvl1pPr>
              <a:defRPr/>
            </a:lvl1pPr>
          </a:lstStyle>
          <a:p>
            <a:pPr>
              <a:defRPr/>
            </a:pPr>
            <a:fld id="{A86F1AA4-AE29-4D9A-900B-1FE20313DDFF}" type="datetimeFigureOut">
              <a:rPr lang="en-US"/>
              <a:pPr>
                <a:defRPr/>
              </a:pPr>
              <a:t>8/8/2018</a:t>
            </a:fld>
            <a:endParaRPr dirty="0"/>
          </a:p>
        </p:txBody>
      </p:sp>
      <p:sp>
        <p:nvSpPr>
          <p:cNvPr id="6" name="Footer Placeholder 4">
            <a:extLst>
              <a:ext uri="{FF2B5EF4-FFF2-40B4-BE49-F238E27FC236}">
                <a16:creationId xmlns:a16="http://schemas.microsoft.com/office/drawing/2014/main" xmlns="" id="{50C84572-0852-481F-B5E4-308A0E6B9A2D}"/>
              </a:ext>
            </a:extLst>
          </p:cNvPr>
          <p:cNvSpPr>
            <a:spLocks noGrp="1"/>
          </p:cNvSpPr>
          <p:nvPr>
            <p:ph type="ftr" sz="quarter" idx="11"/>
          </p:nvPr>
        </p:nvSpPr>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xmlns="" id="{2E1222E2-C31F-451C-B3ED-B465B2C0E07D}"/>
              </a:ext>
            </a:extLst>
          </p:cNvPr>
          <p:cNvSpPr>
            <a:spLocks noGrp="1"/>
          </p:cNvSpPr>
          <p:nvPr>
            <p:ph type="sldNum" sz="quarter" idx="12"/>
          </p:nvPr>
        </p:nvSpPr>
        <p:spPr/>
        <p:txBody>
          <a:bodyPr/>
          <a:lstStyle>
            <a:lvl1pPr>
              <a:defRPr/>
            </a:lvl1pPr>
          </a:lstStyle>
          <a:p>
            <a:pPr>
              <a:defRPr/>
            </a:pPr>
            <a:fld id="{D1368E61-B517-4E16-A3BF-C34E377A6E2A}" type="slidenum">
              <a:rPr lang="en-US" altLang="en-US"/>
              <a:pPr>
                <a:defRPr/>
              </a:pPr>
              <a:t>‹#›</a:t>
            </a:fld>
            <a:endParaRPr lang="en-US" altLang="en-US"/>
          </a:p>
        </p:txBody>
      </p:sp>
    </p:spTree>
    <p:extLst>
      <p:ext uri="{BB962C8B-B14F-4D97-AF65-F5344CB8AC3E}">
        <p14:creationId xmlns:p14="http://schemas.microsoft.com/office/powerpoint/2010/main" val="2690892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p:cNvSpPr>
            <a:spLocks noGrp="1"/>
          </p:cNvSpPr>
          <p:nvPr>
            <p:ph type="title"/>
          </p:nvPr>
        </p:nvSpPr>
        <p:spPr>
          <a:xfrm>
            <a:off x="292606" y="350838"/>
            <a:ext cx="8558783" cy="563562"/>
          </a:xfrm>
        </p:spPr>
        <p:txBody>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C5788C4-1DED-4D6C-957D-EF216A28FF3A}"/>
              </a:ext>
            </a:extLst>
          </p:cNvPr>
          <p:cNvSpPr>
            <a:spLocks noGrp="1"/>
          </p:cNvSpPr>
          <p:nvPr>
            <p:ph type="dt" sz="half" idx="10"/>
          </p:nvPr>
        </p:nvSpPr>
        <p:spPr/>
        <p:txBody>
          <a:bodyPr/>
          <a:lstStyle>
            <a:lvl1pPr>
              <a:defRPr/>
            </a:lvl1pPr>
          </a:lstStyle>
          <a:p>
            <a:pPr>
              <a:defRPr/>
            </a:pPr>
            <a:fld id="{2EAD6BDC-A515-406F-806F-2E2B8D43DF97}" type="datetimeFigureOut">
              <a:rPr lang="en-US"/>
              <a:pPr>
                <a:defRPr/>
              </a:pPr>
              <a:t>8/8/2018</a:t>
            </a:fld>
            <a:endParaRPr dirty="0"/>
          </a:p>
        </p:txBody>
      </p:sp>
      <p:sp>
        <p:nvSpPr>
          <p:cNvPr id="5" name="Footer Placeholder 4">
            <a:extLst>
              <a:ext uri="{FF2B5EF4-FFF2-40B4-BE49-F238E27FC236}">
                <a16:creationId xmlns:a16="http://schemas.microsoft.com/office/drawing/2014/main" xmlns="" id="{A79DDA97-7F0D-43D5-B114-2C375C595854}"/>
              </a:ext>
            </a:extLst>
          </p:cNvPr>
          <p:cNvSpPr>
            <a:spLocks noGrp="1"/>
          </p:cNvSpPr>
          <p:nvPr>
            <p:ph type="ftr" sz="quarter" idx="11"/>
          </p:nvPr>
        </p:nvSpPr>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xmlns="" id="{50CE75C6-AF42-4C57-B0D3-CE93325A9E3C}"/>
              </a:ext>
            </a:extLst>
          </p:cNvPr>
          <p:cNvSpPr>
            <a:spLocks noGrp="1"/>
          </p:cNvSpPr>
          <p:nvPr>
            <p:ph type="sldNum" sz="quarter" idx="12"/>
          </p:nvPr>
        </p:nvSpPr>
        <p:spPr/>
        <p:txBody>
          <a:bodyPr/>
          <a:lstStyle>
            <a:lvl1pPr>
              <a:defRPr/>
            </a:lvl1pPr>
          </a:lstStyle>
          <a:p>
            <a:pPr>
              <a:defRPr/>
            </a:pPr>
            <a:fld id="{CC58AEAB-1B38-46AD-A253-D8D8E6303D86}" type="slidenum">
              <a:rPr lang="en-US" altLang="en-US"/>
              <a:pPr>
                <a:defRPr/>
              </a:pPr>
              <a:t>‹#›</a:t>
            </a:fld>
            <a:endParaRPr lang="en-US" altLang="en-US"/>
          </a:p>
        </p:txBody>
      </p:sp>
    </p:spTree>
    <p:extLst>
      <p:ext uri="{BB962C8B-B14F-4D97-AF65-F5344CB8AC3E}">
        <p14:creationId xmlns:p14="http://schemas.microsoft.com/office/powerpoint/2010/main" val="34821972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8F1FCAB8-8C7C-463B-8C36-241AAE653694}"/>
              </a:ext>
            </a:extLst>
          </p:cNvPr>
          <p:cNvCxnSpPr/>
          <p:nvPr/>
        </p:nvCxnSpPr>
        <p:spPr>
          <a:xfrm rot="5400000">
            <a:off x="5151437" y="3300413"/>
            <a:ext cx="5851525"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title" orient="vert"/>
          </p:nvPr>
        </p:nvSpPr>
        <p:spPr>
          <a:xfrm>
            <a:off x="8077200" y="374649"/>
            <a:ext cx="769314" cy="5852160"/>
          </a:xfrm>
        </p:spPr>
        <p:txBody>
          <a:bodyPr vert="eaVert"/>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96863" y="374649"/>
            <a:ext cx="6866162" cy="585216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3">
            <a:extLst>
              <a:ext uri="{FF2B5EF4-FFF2-40B4-BE49-F238E27FC236}">
                <a16:creationId xmlns:a16="http://schemas.microsoft.com/office/drawing/2014/main" xmlns="" id="{7C838B94-199E-4866-AA0F-AB00A0771017}"/>
              </a:ext>
            </a:extLst>
          </p:cNvPr>
          <p:cNvSpPr>
            <a:spLocks noGrp="1"/>
          </p:cNvSpPr>
          <p:nvPr>
            <p:ph type="dt" sz="half" idx="10"/>
          </p:nvPr>
        </p:nvSpPr>
        <p:spPr/>
        <p:txBody>
          <a:bodyPr/>
          <a:lstStyle>
            <a:lvl1pPr>
              <a:defRPr/>
            </a:lvl1pPr>
          </a:lstStyle>
          <a:p>
            <a:pPr>
              <a:defRPr/>
            </a:pPr>
            <a:fld id="{12C8694C-2FB7-4B9B-8AA4-5B464197654A}" type="datetimeFigureOut">
              <a:rPr lang="en-US"/>
              <a:pPr>
                <a:defRPr/>
              </a:pPr>
              <a:t>8/8/2018</a:t>
            </a:fld>
            <a:endParaRPr dirty="0"/>
          </a:p>
        </p:txBody>
      </p:sp>
      <p:sp>
        <p:nvSpPr>
          <p:cNvPr id="6" name="Footer Placeholder 4">
            <a:extLst>
              <a:ext uri="{FF2B5EF4-FFF2-40B4-BE49-F238E27FC236}">
                <a16:creationId xmlns:a16="http://schemas.microsoft.com/office/drawing/2014/main" xmlns="" id="{9D8A6AC0-281D-4ADD-8677-920FEB8C9A2E}"/>
              </a:ext>
            </a:extLst>
          </p:cNvPr>
          <p:cNvSpPr>
            <a:spLocks noGrp="1"/>
          </p:cNvSpPr>
          <p:nvPr>
            <p:ph type="ftr" sz="quarter" idx="11"/>
          </p:nvPr>
        </p:nvSpPr>
        <p:spPr>
          <a:xfrm>
            <a:off x="292100" y="6383338"/>
            <a:ext cx="6870700" cy="192087"/>
          </a:xfrm>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xmlns="" id="{33CDDED5-EEBE-4FF1-ADCF-6329BD209140}"/>
              </a:ext>
            </a:extLst>
          </p:cNvPr>
          <p:cNvSpPr>
            <a:spLocks noGrp="1"/>
          </p:cNvSpPr>
          <p:nvPr>
            <p:ph type="sldNum" sz="quarter" idx="12"/>
          </p:nvPr>
        </p:nvSpPr>
        <p:spPr/>
        <p:txBody>
          <a:bodyPr/>
          <a:lstStyle>
            <a:lvl1pPr>
              <a:defRPr/>
            </a:lvl1pPr>
          </a:lstStyle>
          <a:p>
            <a:pPr>
              <a:defRPr/>
            </a:pPr>
            <a:fld id="{7D4BD1BC-22F1-4581-8C79-322122BDFC95}" type="slidenum">
              <a:rPr lang="en-US" altLang="en-US"/>
              <a:pPr>
                <a:defRPr/>
              </a:pPr>
              <a:t>‹#›</a:t>
            </a:fld>
            <a:endParaRPr lang="en-US" altLang="en-US"/>
          </a:p>
        </p:txBody>
      </p:sp>
    </p:spTree>
    <p:extLst>
      <p:ext uri="{BB962C8B-B14F-4D97-AF65-F5344CB8AC3E}">
        <p14:creationId xmlns:p14="http://schemas.microsoft.com/office/powerpoint/2010/main" val="1079927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292607" y="350838"/>
            <a:ext cx="8558784"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ubtitle"/>
          <p:cNvSpPr>
            <a:spLocks noGrp="1"/>
          </p:cNvSpPr>
          <p:nvPr>
            <p:ph type="body" sz="quarter" idx="13"/>
          </p:nvPr>
        </p:nvSpPr>
        <p:spPr>
          <a:xfrm>
            <a:off x="292607" y="916961"/>
            <a:ext cx="8555037" cy="548640"/>
          </a:xfrm>
        </p:spPr>
        <p:txBody>
          <a:bodyPr lIns="18288" rIns="18288">
            <a:noAutofit/>
          </a:bodyPr>
          <a:lstStyle>
            <a:lvl1pPr marL="0" indent="0">
              <a:buFontTx/>
              <a:buNone/>
              <a:defRPr sz="3000"/>
            </a:lvl1pPr>
          </a:lstStyle>
          <a:p>
            <a:pPr lvl="0"/>
            <a:r>
              <a:rPr lang="en-US"/>
              <a:t>Click to edit Master text styles</a:t>
            </a:r>
          </a:p>
        </p:txBody>
      </p:sp>
      <p:sp>
        <p:nvSpPr>
          <p:cNvPr id="5" name="Date Placeholder 3">
            <a:extLst>
              <a:ext uri="{FF2B5EF4-FFF2-40B4-BE49-F238E27FC236}">
                <a16:creationId xmlns:a16="http://schemas.microsoft.com/office/drawing/2014/main" xmlns="" id="{8722463D-9A4A-4AD6-9856-185D64DE5194}"/>
              </a:ext>
            </a:extLst>
          </p:cNvPr>
          <p:cNvSpPr>
            <a:spLocks noGrp="1"/>
          </p:cNvSpPr>
          <p:nvPr>
            <p:ph type="dt" sz="half" idx="14"/>
          </p:nvPr>
        </p:nvSpPr>
        <p:spPr/>
        <p:txBody>
          <a:bodyPr/>
          <a:lstStyle>
            <a:lvl1pPr>
              <a:defRPr/>
            </a:lvl1pPr>
          </a:lstStyle>
          <a:p>
            <a:pPr>
              <a:defRPr/>
            </a:pPr>
            <a:fld id="{EF0BE72F-1E47-49F8-8B15-6DBE10E5335C}" type="datetimeFigureOut">
              <a:rPr lang="en-US"/>
              <a:pPr>
                <a:defRPr/>
              </a:pPr>
              <a:t>8/8/2018</a:t>
            </a:fld>
            <a:endParaRPr dirty="0"/>
          </a:p>
        </p:txBody>
      </p:sp>
      <p:sp>
        <p:nvSpPr>
          <p:cNvPr id="6" name="Footer Placeholder 4">
            <a:extLst>
              <a:ext uri="{FF2B5EF4-FFF2-40B4-BE49-F238E27FC236}">
                <a16:creationId xmlns:a16="http://schemas.microsoft.com/office/drawing/2014/main" xmlns="" id="{629D83F2-82FE-4672-A8A2-DD756808515C}"/>
              </a:ext>
            </a:extLst>
          </p:cNvPr>
          <p:cNvSpPr>
            <a:spLocks noGrp="1"/>
          </p:cNvSpPr>
          <p:nvPr>
            <p:ph type="ftr" sz="quarter" idx="15"/>
          </p:nvPr>
        </p:nvSpPr>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xmlns="" id="{EEB8195B-2053-4117-A8CD-C6C532D96A0B}"/>
              </a:ext>
            </a:extLst>
          </p:cNvPr>
          <p:cNvSpPr>
            <a:spLocks noGrp="1"/>
          </p:cNvSpPr>
          <p:nvPr>
            <p:ph type="sldNum" sz="quarter" idx="16"/>
          </p:nvPr>
        </p:nvSpPr>
        <p:spPr/>
        <p:txBody>
          <a:bodyPr/>
          <a:lstStyle>
            <a:lvl1pPr>
              <a:defRPr/>
            </a:lvl1pPr>
          </a:lstStyle>
          <a:p>
            <a:pPr>
              <a:defRPr/>
            </a:pPr>
            <a:fld id="{64A3D760-1ABF-4DA6-890E-03EC90E1C8C2}" type="slidenum">
              <a:rPr lang="en-US" altLang="en-US"/>
              <a:pPr>
                <a:defRPr/>
              </a:pPr>
              <a:t>‹#›</a:t>
            </a:fld>
            <a:endParaRPr lang="en-US" altLang="en-US"/>
          </a:p>
        </p:txBody>
      </p:sp>
    </p:spTree>
    <p:extLst>
      <p:ext uri="{BB962C8B-B14F-4D97-AF65-F5344CB8AC3E}">
        <p14:creationId xmlns:p14="http://schemas.microsoft.com/office/powerpoint/2010/main" val="3004972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2031103-4E80-4559-AFF9-74F10D4C3A52}"/>
              </a:ext>
            </a:extLst>
          </p:cNvPr>
          <p:cNvSpPr>
            <a:spLocks noGrp="1"/>
          </p:cNvSpPr>
          <p:nvPr>
            <p:ph type="dt" sz="half" idx="10"/>
          </p:nvPr>
        </p:nvSpPr>
        <p:spPr/>
        <p:txBody>
          <a:bodyPr/>
          <a:lstStyle>
            <a:lvl1pPr>
              <a:defRPr/>
            </a:lvl1pPr>
          </a:lstStyle>
          <a:p>
            <a:pPr>
              <a:defRPr/>
            </a:pPr>
            <a:fld id="{0B47B407-1C5C-4B4F-A729-0BED7AD54A02}" type="datetimeFigureOut">
              <a:rPr lang="en-US"/>
              <a:pPr>
                <a:defRPr/>
              </a:pPr>
              <a:t>8/8/2018</a:t>
            </a:fld>
            <a:endParaRPr dirty="0"/>
          </a:p>
        </p:txBody>
      </p:sp>
      <p:sp>
        <p:nvSpPr>
          <p:cNvPr id="5" name="Footer Placeholder 4">
            <a:extLst>
              <a:ext uri="{FF2B5EF4-FFF2-40B4-BE49-F238E27FC236}">
                <a16:creationId xmlns:a16="http://schemas.microsoft.com/office/drawing/2014/main" xmlns="" id="{829ED942-7541-4E26-BC54-5A84ECE912D9}"/>
              </a:ext>
            </a:extLst>
          </p:cNvPr>
          <p:cNvSpPr>
            <a:spLocks noGrp="1"/>
          </p:cNvSpPr>
          <p:nvPr>
            <p:ph type="ftr" sz="quarter" idx="11"/>
          </p:nvPr>
        </p:nvSpPr>
        <p:spPr/>
        <p:txBody>
          <a:bodyPr/>
          <a:lstStyle>
            <a:lvl1pPr>
              <a:defRPr/>
            </a:lvl1pPr>
          </a:lstStyle>
          <a:p>
            <a:pPr>
              <a:defRPr/>
            </a:pPr>
            <a:endParaRPr/>
          </a:p>
        </p:txBody>
      </p:sp>
      <p:sp>
        <p:nvSpPr>
          <p:cNvPr id="6" name="Slide Number Placeholder 5">
            <a:extLst>
              <a:ext uri="{FF2B5EF4-FFF2-40B4-BE49-F238E27FC236}">
                <a16:creationId xmlns:a16="http://schemas.microsoft.com/office/drawing/2014/main" xmlns="" id="{C5DBA54B-B856-4CEF-8637-C7C3A4F4FC84}"/>
              </a:ext>
            </a:extLst>
          </p:cNvPr>
          <p:cNvSpPr>
            <a:spLocks noGrp="1"/>
          </p:cNvSpPr>
          <p:nvPr>
            <p:ph type="sldNum" sz="quarter" idx="12"/>
          </p:nvPr>
        </p:nvSpPr>
        <p:spPr/>
        <p:txBody>
          <a:bodyPr/>
          <a:lstStyle>
            <a:lvl1pPr>
              <a:defRPr/>
            </a:lvl1pPr>
          </a:lstStyle>
          <a:p>
            <a:pPr>
              <a:defRPr/>
            </a:pPr>
            <a:fld id="{A14A2E49-13EB-4DCD-921E-1D78171BCB44}" type="slidenum">
              <a:rPr lang="en-US" altLang="en-US"/>
              <a:pPr>
                <a:defRPr/>
              </a:pPr>
              <a:t>‹#›</a:t>
            </a:fld>
            <a:endParaRPr lang="en-US" altLang="en-US"/>
          </a:p>
        </p:txBody>
      </p:sp>
    </p:spTree>
    <p:extLst>
      <p:ext uri="{BB962C8B-B14F-4D97-AF65-F5344CB8AC3E}">
        <p14:creationId xmlns:p14="http://schemas.microsoft.com/office/powerpoint/2010/main" val="4070959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ext Slide">
    <p:spTree>
      <p:nvGrpSpPr>
        <p:cNvPr id="1" name=""/>
        <p:cNvGrpSpPr/>
        <p:nvPr/>
      </p:nvGrpSpPr>
      <p:grpSpPr>
        <a:xfrm>
          <a:off x="0" y="0"/>
          <a:ext cx="0" cy="0"/>
          <a:chOff x="0" y="0"/>
          <a:chExt cx="0" cy="0"/>
        </a:xfrm>
      </p:grpSpPr>
      <p:sp>
        <p:nvSpPr>
          <p:cNvPr id="2" name="Title"/>
          <p:cNvSpPr>
            <a:spLocks noGrp="1"/>
          </p:cNvSpPr>
          <p:nvPr>
            <p:ph type="title"/>
          </p:nvPr>
        </p:nvSpPr>
        <p:spPr>
          <a:xfrm>
            <a:off x="292607" y="350838"/>
            <a:ext cx="8558784"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914399" y="1981200"/>
            <a:ext cx="7936991" cy="4237038"/>
          </a:xfrm>
        </p:spPr>
        <p:txBody>
          <a:bodyPr/>
          <a:lstStyle>
            <a:lvl1pPr marL="0" indent="0">
              <a:buFont typeface="Arial" pitchFamily="34" charset="0"/>
              <a:buNone/>
              <a:defRPr sz="2400"/>
            </a:lvl1pPr>
            <a:lvl2pPr marL="0" indent="0">
              <a:buFont typeface="Arial" pitchFamily="34" charset="0"/>
              <a:buNone/>
              <a:defRPr sz="2200"/>
            </a:lvl2pPr>
            <a:lvl3pPr marL="0" indent="0">
              <a:buFont typeface="Arial" pitchFamily="34" charset="0"/>
              <a:buNone/>
              <a:defRPr sz="2000"/>
            </a:lvl3pPr>
            <a:lvl4pPr marL="0" indent="0">
              <a:buFont typeface="Arial" pitchFamily="34" charset="0"/>
              <a:buNone/>
              <a:defRPr sz="1800"/>
            </a:lvl4pPr>
            <a:lvl5pPr marL="0" indent="0">
              <a:buFont typeface="Arial" pitchFamily="34" charset="0"/>
              <a:buNone/>
              <a:defRPr sz="1800"/>
            </a:lvl5pPr>
            <a:lvl6pPr marL="0" indent="0">
              <a:buNone/>
              <a:defRPr sz="1800"/>
            </a:lvl6pPr>
            <a:lvl7pPr marL="0" indent="0">
              <a:buNone/>
              <a:defRPr sz="1800"/>
            </a:lvl7pPr>
            <a:lvl8pPr marL="0" indent="0">
              <a:buNone/>
              <a:defRPr sz="1800"/>
            </a:lvl8pPr>
            <a:lvl9pPr marL="0" indent="0">
              <a:buNone/>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a:t>
            </a:r>
          </a:p>
          <a:p>
            <a:pPr lvl="8"/>
            <a:r>
              <a:rPr lang="en-US" dirty="0"/>
              <a:t>Ninth</a:t>
            </a:r>
          </a:p>
        </p:txBody>
      </p:sp>
      <p:sp>
        <p:nvSpPr>
          <p:cNvPr id="9" name="Subtitle"/>
          <p:cNvSpPr>
            <a:spLocks noGrp="1"/>
          </p:cNvSpPr>
          <p:nvPr>
            <p:ph type="body" sz="quarter" idx="13"/>
          </p:nvPr>
        </p:nvSpPr>
        <p:spPr>
          <a:xfrm>
            <a:off x="292607" y="916961"/>
            <a:ext cx="8555037" cy="548640"/>
          </a:xfrm>
        </p:spPr>
        <p:txBody>
          <a:bodyPr lIns="18288" rIns="18288">
            <a:noAutofit/>
          </a:bodyPr>
          <a:lstStyle>
            <a:lvl1pPr marL="0" indent="0">
              <a:buFontTx/>
              <a:buNone/>
              <a:defRPr lang="en-US" sz="3000" kern="1200" dirty="0">
                <a:solidFill>
                  <a:schemeClr val="tx1"/>
                </a:solidFill>
                <a:latin typeface="+mj-lt"/>
                <a:ea typeface="+mn-ea"/>
                <a:cs typeface="+mn-cs"/>
              </a:defRPr>
            </a:lvl1pPr>
          </a:lstStyle>
          <a:p>
            <a:pPr lvl="0"/>
            <a:r>
              <a:rPr lang="en-US"/>
              <a:t>Click to edit Master text styles</a:t>
            </a:r>
          </a:p>
        </p:txBody>
      </p:sp>
      <p:sp>
        <p:nvSpPr>
          <p:cNvPr id="5" name="Date Placeholder 3">
            <a:extLst>
              <a:ext uri="{FF2B5EF4-FFF2-40B4-BE49-F238E27FC236}">
                <a16:creationId xmlns:a16="http://schemas.microsoft.com/office/drawing/2014/main" xmlns="" id="{80486563-12D8-49CF-AED1-ACBA257AADD4}"/>
              </a:ext>
            </a:extLst>
          </p:cNvPr>
          <p:cNvSpPr>
            <a:spLocks noGrp="1"/>
          </p:cNvSpPr>
          <p:nvPr>
            <p:ph type="dt" sz="half" idx="14"/>
          </p:nvPr>
        </p:nvSpPr>
        <p:spPr/>
        <p:txBody>
          <a:bodyPr/>
          <a:lstStyle>
            <a:lvl1pPr>
              <a:defRPr/>
            </a:lvl1pPr>
          </a:lstStyle>
          <a:p>
            <a:pPr>
              <a:defRPr/>
            </a:pPr>
            <a:fld id="{10C6242D-C51B-4617-B568-D0DBC906C8CF}" type="datetimeFigureOut">
              <a:rPr lang="en-US"/>
              <a:pPr>
                <a:defRPr/>
              </a:pPr>
              <a:t>8/8/2018</a:t>
            </a:fld>
            <a:endParaRPr dirty="0"/>
          </a:p>
        </p:txBody>
      </p:sp>
      <p:sp>
        <p:nvSpPr>
          <p:cNvPr id="6" name="Footer Placeholder 4">
            <a:extLst>
              <a:ext uri="{FF2B5EF4-FFF2-40B4-BE49-F238E27FC236}">
                <a16:creationId xmlns:a16="http://schemas.microsoft.com/office/drawing/2014/main" xmlns="" id="{093243D4-E03F-4110-A646-1553161C481E}"/>
              </a:ext>
            </a:extLst>
          </p:cNvPr>
          <p:cNvSpPr>
            <a:spLocks noGrp="1"/>
          </p:cNvSpPr>
          <p:nvPr>
            <p:ph type="ftr" sz="quarter" idx="15"/>
          </p:nvPr>
        </p:nvSpPr>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xmlns="" id="{A56AF4F3-6F9C-497E-849A-65EA6D3DE18E}"/>
              </a:ext>
            </a:extLst>
          </p:cNvPr>
          <p:cNvSpPr>
            <a:spLocks noGrp="1"/>
          </p:cNvSpPr>
          <p:nvPr>
            <p:ph type="sldNum" sz="quarter" idx="16"/>
          </p:nvPr>
        </p:nvSpPr>
        <p:spPr/>
        <p:txBody>
          <a:bodyPr/>
          <a:lstStyle>
            <a:lvl1pPr>
              <a:defRPr/>
            </a:lvl1pPr>
          </a:lstStyle>
          <a:p>
            <a:pPr>
              <a:defRPr/>
            </a:pPr>
            <a:fld id="{2CA257CA-CE50-4FEA-BC4E-AB725BF21E73}" type="slidenum">
              <a:rPr lang="en-US" altLang="en-US"/>
              <a:pPr>
                <a:defRPr/>
              </a:pPr>
              <a:t>‹#›</a:t>
            </a:fld>
            <a:endParaRPr lang="en-US" altLang="en-US"/>
          </a:p>
        </p:txBody>
      </p:sp>
    </p:spTree>
    <p:extLst>
      <p:ext uri="{BB962C8B-B14F-4D97-AF65-F5344CB8AC3E}">
        <p14:creationId xmlns:p14="http://schemas.microsoft.com/office/powerpoint/2010/main" val="3351306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6C3DB46A-310D-4CAD-A141-351F91A00E04}"/>
              </a:ext>
            </a:extLst>
          </p:cNvPr>
          <p:cNvCxnSpPr/>
          <p:nvPr/>
        </p:nvCxnSpPr>
        <p:spPr>
          <a:xfrm>
            <a:off x="292100" y="4419600"/>
            <a:ext cx="85598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title"/>
          </p:nvPr>
        </p:nvSpPr>
        <p:spPr>
          <a:xfrm>
            <a:off x="292608" y="3352800"/>
            <a:ext cx="8558784" cy="1057275"/>
          </a:xfrm>
        </p:spPr>
        <p:txBody>
          <a:bodyPr anchor="b" anchorCtr="0"/>
          <a:lstStyle>
            <a:lvl1pPr algn="l">
              <a:defRPr sz="3200" b="1" cap="all"/>
            </a:lvl1pPr>
          </a:lstStyle>
          <a:p>
            <a:r>
              <a:rPr lang="en-US"/>
              <a:t>Click to edit Master title style</a:t>
            </a:r>
            <a:endParaRPr lang="en-US" dirty="0"/>
          </a:p>
        </p:txBody>
      </p:sp>
      <p:sp>
        <p:nvSpPr>
          <p:cNvPr id="3" name="Subtitle"/>
          <p:cNvSpPr>
            <a:spLocks noGrp="1"/>
          </p:cNvSpPr>
          <p:nvPr>
            <p:ph type="body" idx="1"/>
          </p:nvPr>
        </p:nvSpPr>
        <p:spPr>
          <a:xfrm>
            <a:off x="292608" y="4448860"/>
            <a:ext cx="8558784" cy="961339"/>
          </a:xfrm>
        </p:spPr>
        <p:txBody>
          <a:bodyPr anchor="t" anchorCtr="0"/>
          <a:lstStyle>
            <a:lvl1pPr marL="0" indent="0">
              <a:buNone/>
              <a:defRPr sz="3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a:extLst>
              <a:ext uri="{FF2B5EF4-FFF2-40B4-BE49-F238E27FC236}">
                <a16:creationId xmlns:a16="http://schemas.microsoft.com/office/drawing/2014/main" xmlns="" id="{885D1AEF-52F9-4D6C-A88E-22F25436BB7C}"/>
              </a:ext>
            </a:extLst>
          </p:cNvPr>
          <p:cNvSpPr>
            <a:spLocks noGrp="1"/>
          </p:cNvSpPr>
          <p:nvPr>
            <p:ph type="dt" sz="half" idx="10"/>
          </p:nvPr>
        </p:nvSpPr>
        <p:spPr/>
        <p:txBody>
          <a:bodyPr/>
          <a:lstStyle>
            <a:lvl1pPr>
              <a:defRPr/>
            </a:lvl1pPr>
          </a:lstStyle>
          <a:p>
            <a:pPr>
              <a:defRPr/>
            </a:pPr>
            <a:fld id="{CCDFEC4D-7E2D-4426-83D8-BF132F7F4512}" type="datetimeFigureOut">
              <a:rPr lang="en-US"/>
              <a:pPr>
                <a:defRPr/>
              </a:pPr>
              <a:t>8/8/2018</a:t>
            </a:fld>
            <a:endParaRPr dirty="0"/>
          </a:p>
        </p:txBody>
      </p:sp>
      <p:sp>
        <p:nvSpPr>
          <p:cNvPr id="6" name="Footer Placeholder 4">
            <a:extLst>
              <a:ext uri="{FF2B5EF4-FFF2-40B4-BE49-F238E27FC236}">
                <a16:creationId xmlns:a16="http://schemas.microsoft.com/office/drawing/2014/main" xmlns="" id="{365680ED-FED6-456A-923E-10240122FBA9}"/>
              </a:ext>
            </a:extLst>
          </p:cNvPr>
          <p:cNvSpPr>
            <a:spLocks noGrp="1"/>
          </p:cNvSpPr>
          <p:nvPr>
            <p:ph type="ftr" sz="quarter" idx="11"/>
          </p:nvPr>
        </p:nvSpPr>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xmlns="" id="{FCDB5184-C572-4161-8196-75F55313E56A}"/>
              </a:ext>
            </a:extLst>
          </p:cNvPr>
          <p:cNvSpPr>
            <a:spLocks noGrp="1"/>
          </p:cNvSpPr>
          <p:nvPr>
            <p:ph type="sldNum" sz="quarter" idx="12"/>
          </p:nvPr>
        </p:nvSpPr>
        <p:spPr/>
        <p:txBody>
          <a:bodyPr/>
          <a:lstStyle>
            <a:lvl1pPr>
              <a:defRPr/>
            </a:lvl1pPr>
          </a:lstStyle>
          <a:p>
            <a:pPr>
              <a:defRPr/>
            </a:pPr>
            <a:fld id="{3D1CDCCD-8865-4326-B9B5-79505D31C3A2}" type="slidenum">
              <a:rPr lang="en-US" altLang="en-US"/>
              <a:pPr>
                <a:defRPr/>
              </a:pPr>
              <a:t>‹#›</a:t>
            </a:fld>
            <a:endParaRPr lang="en-US" altLang="en-US"/>
          </a:p>
        </p:txBody>
      </p:sp>
    </p:spTree>
    <p:extLst>
      <p:ext uri="{BB962C8B-B14F-4D97-AF65-F5344CB8AC3E}">
        <p14:creationId xmlns:p14="http://schemas.microsoft.com/office/powerpoint/2010/main" val="1549726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title and 2 Content">
    <p:spTree>
      <p:nvGrpSpPr>
        <p:cNvPr id="1" name=""/>
        <p:cNvGrpSpPr/>
        <p:nvPr/>
      </p:nvGrpSpPr>
      <p:grpSpPr>
        <a:xfrm>
          <a:off x="0" y="0"/>
          <a:ext cx="0" cy="0"/>
          <a:chOff x="0" y="0"/>
          <a:chExt cx="0" cy="0"/>
        </a:xfrm>
      </p:grpSpPr>
      <p:sp>
        <p:nvSpPr>
          <p:cNvPr id="2" name="Title"/>
          <p:cNvSpPr>
            <a:spLocks noGrp="1"/>
          </p:cNvSpPr>
          <p:nvPr>
            <p:ph type="title"/>
          </p:nvPr>
        </p:nvSpPr>
        <p:spPr>
          <a:xfrm>
            <a:off x="292607" y="350838"/>
            <a:ext cx="8558784"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92607" y="1600200"/>
            <a:ext cx="3858031" cy="4618038"/>
          </a:xfrm>
        </p:spPr>
        <p:txBody>
          <a:bodyPr/>
          <a:lstStyle>
            <a:lvl5pPr>
              <a:defRPr/>
            </a:lvl5pPr>
            <a:lvl6pPr>
              <a:defRPr/>
            </a:lvl6pPr>
            <a:lvl7pPr>
              <a:defRPr/>
            </a:lvl7pPr>
            <a:lvl8pPr>
              <a:defRPr baseline="0"/>
            </a:lvl8pPr>
            <a:lvl9pPr>
              <a:defRPr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Subtitle"/>
          <p:cNvSpPr>
            <a:spLocks noGrp="1"/>
          </p:cNvSpPr>
          <p:nvPr>
            <p:ph type="body" sz="quarter" idx="13"/>
          </p:nvPr>
        </p:nvSpPr>
        <p:spPr>
          <a:xfrm>
            <a:off x="292606" y="916959"/>
            <a:ext cx="8555035" cy="548640"/>
          </a:xfrm>
        </p:spPr>
        <p:txBody>
          <a:bodyPr lIns="18288" rIns="18288">
            <a:noAutofit/>
          </a:bodyPr>
          <a:lstStyle>
            <a:lvl1pPr marL="0" indent="0">
              <a:buFontTx/>
              <a:buNone/>
              <a:defRPr lang="en-US" sz="3000" kern="1200" dirty="0">
                <a:solidFill>
                  <a:schemeClr val="tx1"/>
                </a:solidFill>
                <a:latin typeface="+mj-lt"/>
                <a:ea typeface="+mn-ea"/>
                <a:cs typeface="+mn-cs"/>
              </a:defRPr>
            </a:lvl1pPr>
          </a:lstStyle>
          <a:p>
            <a:pPr lvl="0"/>
            <a:r>
              <a:rPr lang="en-US"/>
              <a:t>Click to edit Master text styles</a:t>
            </a:r>
          </a:p>
        </p:txBody>
      </p:sp>
      <p:sp>
        <p:nvSpPr>
          <p:cNvPr id="10" name="Content Placeholder 9"/>
          <p:cNvSpPr>
            <a:spLocks noGrp="1"/>
          </p:cNvSpPr>
          <p:nvPr>
            <p:ph sz="quarter" idx="14"/>
          </p:nvPr>
        </p:nvSpPr>
        <p:spPr>
          <a:xfrm>
            <a:off x="4679574" y="1600200"/>
            <a:ext cx="3854826" cy="4617720"/>
          </a:xfrm>
        </p:spPr>
        <p:txBody>
          <a:bodyPr/>
          <a:lstStyle>
            <a:lvl5pP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Date Placeholder 3">
            <a:extLst>
              <a:ext uri="{FF2B5EF4-FFF2-40B4-BE49-F238E27FC236}">
                <a16:creationId xmlns:a16="http://schemas.microsoft.com/office/drawing/2014/main" xmlns="" id="{DB6F155C-2D05-4639-B915-879FFD9EB630}"/>
              </a:ext>
            </a:extLst>
          </p:cNvPr>
          <p:cNvSpPr>
            <a:spLocks noGrp="1"/>
          </p:cNvSpPr>
          <p:nvPr>
            <p:ph type="dt" sz="half" idx="15"/>
          </p:nvPr>
        </p:nvSpPr>
        <p:spPr/>
        <p:txBody>
          <a:bodyPr/>
          <a:lstStyle>
            <a:lvl1pPr>
              <a:defRPr/>
            </a:lvl1pPr>
          </a:lstStyle>
          <a:p>
            <a:pPr>
              <a:defRPr/>
            </a:pPr>
            <a:fld id="{3E6175D7-2726-461B-ABFD-AA2B333F496F}" type="datetimeFigureOut">
              <a:rPr lang="en-US"/>
              <a:pPr>
                <a:defRPr/>
              </a:pPr>
              <a:t>8/8/2018</a:t>
            </a:fld>
            <a:endParaRPr dirty="0"/>
          </a:p>
        </p:txBody>
      </p:sp>
      <p:sp>
        <p:nvSpPr>
          <p:cNvPr id="7" name="Footer Placeholder 4">
            <a:extLst>
              <a:ext uri="{FF2B5EF4-FFF2-40B4-BE49-F238E27FC236}">
                <a16:creationId xmlns:a16="http://schemas.microsoft.com/office/drawing/2014/main" xmlns="" id="{9B286553-D59C-48EA-AFEE-865A730E4F38}"/>
              </a:ext>
            </a:extLst>
          </p:cNvPr>
          <p:cNvSpPr>
            <a:spLocks noGrp="1"/>
          </p:cNvSpPr>
          <p:nvPr>
            <p:ph type="ftr" sz="quarter" idx="16"/>
          </p:nvPr>
        </p:nvSpPr>
        <p:spPr/>
        <p:txBody>
          <a:bodyPr/>
          <a:lstStyle>
            <a:lvl1pPr>
              <a:defRPr/>
            </a:lvl1pPr>
          </a:lstStyle>
          <a:p>
            <a:pPr>
              <a:defRPr/>
            </a:pPr>
            <a:endParaRPr/>
          </a:p>
        </p:txBody>
      </p:sp>
      <p:sp>
        <p:nvSpPr>
          <p:cNvPr id="8" name="Slide Number Placeholder 5">
            <a:extLst>
              <a:ext uri="{FF2B5EF4-FFF2-40B4-BE49-F238E27FC236}">
                <a16:creationId xmlns:a16="http://schemas.microsoft.com/office/drawing/2014/main" xmlns="" id="{D9B4A6DF-FD7B-4702-BD47-963E4B4E6BB2}"/>
              </a:ext>
            </a:extLst>
          </p:cNvPr>
          <p:cNvSpPr>
            <a:spLocks noGrp="1"/>
          </p:cNvSpPr>
          <p:nvPr>
            <p:ph type="sldNum" sz="quarter" idx="17"/>
          </p:nvPr>
        </p:nvSpPr>
        <p:spPr/>
        <p:txBody>
          <a:bodyPr/>
          <a:lstStyle>
            <a:lvl1pPr>
              <a:defRPr/>
            </a:lvl1pPr>
          </a:lstStyle>
          <a:p>
            <a:pPr>
              <a:defRPr/>
            </a:pPr>
            <a:fld id="{93BB57AE-CFD7-42BB-9CD8-06E4E76BF6C1}" type="slidenum">
              <a:rPr lang="en-US" altLang="en-US"/>
              <a:pPr>
                <a:defRPr/>
              </a:pPr>
              <a:t>‹#›</a:t>
            </a:fld>
            <a:endParaRPr lang="en-US" altLang="en-US"/>
          </a:p>
        </p:txBody>
      </p:sp>
    </p:spTree>
    <p:extLst>
      <p:ext uri="{BB962C8B-B14F-4D97-AF65-F5344CB8AC3E}">
        <p14:creationId xmlns:p14="http://schemas.microsoft.com/office/powerpoint/2010/main" val="3993495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292606" y="350838"/>
            <a:ext cx="8558783"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292607" y="1611314"/>
            <a:ext cx="3886200" cy="461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4" name="Content Placeholder 3"/>
          <p:cNvSpPr>
            <a:spLocks noGrp="1"/>
          </p:cNvSpPr>
          <p:nvPr>
            <p:ph sz="half" idx="2"/>
          </p:nvPr>
        </p:nvSpPr>
        <p:spPr>
          <a:xfrm>
            <a:off x="4965191" y="1611314"/>
            <a:ext cx="3886200" cy="46148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Date Placeholder 3">
            <a:extLst>
              <a:ext uri="{FF2B5EF4-FFF2-40B4-BE49-F238E27FC236}">
                <a16:creationId xmlns:a16="http://schemas.microsoft.com/office/drawing/2014/main" xmlns="" id="{1C15DB12-A3D3-4C20-88D7-47602A091BFE}"/>
              </a:ext>
            </a:extLst>
          </p:cNvPr>
          <p:cNvSpPr>
            <a:spLocks noGrp="1"/>
          </p:cNvSpPr>
          <p:nvPr>
            <p:ph type="dt" sz="half" idx="10"/>
          </p:nvPr>
        </p:nvSpPr>
        <p:spPr/>
        <p:txBody>
          <a:bodyPr/>
          <a:lstStyle>
            <a:lvl1pPr>
              <a:defRPr/>
            </a:lvl1pPr>
          </a:lstStyle>
          <a:p>
            <a:pPr>
              <a:defRPr/>
            </a:pPr>
            <a:fld id="{32554283-56CC-48C3-8721-450C13840EE7}" type="datetimeFigureOut">
              <a:rPr lang="en-US"/>
              <a:pPr>
                <a:defRPr/>
              </a:pPr>
              <a:t>8/8/2018</a:t>
            </a:fld>
            <a:endParaRPr dirty="0"/>
          </a:p>
        </p:txBody>
      </p:sp>
      <p:sp>
        <p:nvSpPr>
          <p:cNvPr id="6" name="Footer Placeholder 4">
            <a:extLst>
              <a:ext uri="{FF2B5EF4-FFF2-40B4-BE49-F238E27FC236}">
                <a16:creationId xmlns:a16="http://schemas.microsoft.com/office/drawing/2014/main" xmlns="" id="{A6930F66-2198-4D04-AFCE-9740A81F3B72}"/>
              </a:ext>
            </a:extLst>
          </p:cNvPr>
          <p:cNvSpPr>
            <a:spLocks noGrp="1"/>
          </p:cNvSpPr>
          <p:nvPr>
            <p:ph type="ftr" sz="quarter" idx="11"/>
          </p:nvPr>
        </p:nvSpPr>
        <p:spPr/>
        <p:txBody>
          <a:bodyPr/>
          <a:lstStyle>
            <a:lvl1pPr>
              <a:defRPr/>
            </a:lvl1pPr>
          </a:lstStyle>
          <a:p>
            <a:pPr>
              <a:defRPr/>
            </a:pPr>
            <a:endParaRPr/>
          </a:p>
        </p:txBody>
      </p:sp>
      <p:sp>
        <p:nvSpPr>
          <p:cNvPr id="7" name="Slide Number Placeholder 5">
            <a:extLst>
              <a:ext uri="{FF2B5EF4-FFF2-40B4-BE49-F238E27FC236}">
                <a16:creationId xmlns:a16="http://schemas.microsoft.com/office/drawing/2014/main" xmlns="" id="{EFFF6486-B10C-4ABA-83E6-7FC403BEDF7A}"/>
              </a:ext>
            </a:extLst>
          </p:cNvPr>
          <p:cNvSpPr>
            <a:spLocks noGrp="1"/>
          </p:cNvSpPr>
          <p:nvPr>
            <p:ph type="sldNum" sz="quarter" idx="12"/>
          </p:nvPr>
        </p:nvSpPr>
        <p:spPr/>
        <p:txBody>
          <a:bodyPr/>
          <a:lstStyle>
            <a:lvl1pPr>
              <a:defRPr/>
            </a:lvl1pPr>
          </a:lstStyle>
          <a:p>
            <a:pPr>
              <a:defRPr/>
            </a:pPr>
            <a:fld id="{6960951A-826C-4427-9288-4A50944AC9E0}" type="slidenum">
              <a:rPr lang="en-US" altLang="en-US"/>
              <a:pPr>
                <a:defRPr/>
              </a:pPr>
              <a:t>‹#›</a:t>
            </a:fld>
            <a:endParaRPr lang="en-US" altLang="en-US"/>
          </a:p>
        </p:txBody>
      </p:sp>
    </p:spTree>
    <p:extLst>
      <p:ext uri="{BB962C8B-B14F-4D97-AF65-F5344CB8AC3E}">
        <p14:creationId xmlns:p14="http://schemas.microsoft.com/office/powerpoint/2010/main" val="303024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p:cNvSpPr>
            <a:spLocks noGrp="1"/>
          </p:cNvSpPr>
          <p:nvPr>
            <p:ph type="title"/>
          </p:nvPr>
        </p:nvSpPr>
        <p:spPr>
          <a:xfrm>
            <a:off x="292606" y="350838"/>
            <a:ext cx="8558783" cy="563562"/>
          </a:xfrm>
        </p:spPr>
        <p:txBody>
          <a:bodyPr/>
          <a:lstStyle>
            <a:lvl1pPr>
              <a:defRPr/>
            </a:lvl1pPr>
          </a:lstStyle>
          <a:p>
            <a:r>
              <a:rPr lang="en-US"/>
              <a:t>Click to edit Master title style</a:t>
            </a:r>
            <a:endParaRPr lang="en-US" dirty="0"/>
          </a:p>
        </p:txBody>
      </p:sp>
      <p:sp>
        <p:nvSpPr>
          <p:cNvPr id="3" name="Subtitle A"/>
          <p:cNvSpPr>
            <a:spLocks noGrp="1"/>
          </p:cNvSpPr>
          <p:nvPr>
            <p:ph type="body" idx="1"/>
          </p:nvPr>
        </p:nvSpPr>
        <p:spPr>
          <a:xfrm>
            <a:off x="292607" y="1066800"/>
            <a:ext cx="3886200" cy="792162"/>
          </a:xfrm>
        </p:spPr>
        <p:txBody>
          <a:bodyPr anchor="b"/>
          <a:lstStyle>
            <a:lvl1pPr marL="0" indent="0">
              <a:buNone/>
              <a:defRPr sz="3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2607" y="2057400"/>
            <a:ext cx="3886200" cy="41687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Subtitle"/>
          <p:cNvSpPr>
            <a:spLocks noGrp="1"/>
          </p:cNvSpPr>
          <p:nvPr>
            <p:ph type="body" sz="quarter" idx="3"/>
          </p:nvPr>
        </p:nvSpPr>
        <p:spPr>
          <a:xfrm>
            <a:off x="4965191" y="1066800"/>
            <a:ext cx="3886200" cy="792162"/>
          </a:xfrm>
        </p:spPr>
        <p:txBody>
          <a:bodyPr anchor="b"/>
          <a:lstStyle>
            <a:lvl1pPr marL="0" indent="0">
              <a:buNone/>
              <a:defRPr sz="3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65191" y="2057400"/>
            <a:ext cx="3886200" cy="41687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Date Placeholder 3">
            <a:extLst>
              <a:ext uri="{FF2B5EF4-FFF2-40B4-BE49-F238E27FC236}">
                <a16:creationId xmlns:a16="http://schemas.microsoft.com/office/drawing/2014/main" xmlns="" id="{4AE6D85A-CB8F-4E96-AC8E-8FFB6F9501C3}"/>
              </a:ext>
            </a:extLst>
          </p:cNvPr>
          <p:cNvSpPr>
            <a:spLocks noGrp="1"/>
          </p:cNvSpPr>
          <p:nvPr>
            <p:ph type="dt" sz="half" idx="10"/>
          </p:nvPr>
        </p:nvSpPr>
        <p:spPr/>
        <p:txBody>
          <a:bodyPr/>
          <a:lstStyle>
            <a:lvl1pPr>
              <a:defRPr/>
            </a:lvl1pPr>
          </a:lstStyle>
          <a:p>
            <a:pPr>
              <a:defRPr/>
            </a:pPr>
            <a:fld id="{A3C126C7-823A-4F93-8588-217D83CE0F38}" type="datetimeFigureOut">
              <a:rPr lang="en-US"/>
              <a:pPr>
                <a:defRPr/>
              </a:pPr>
              <a:t>8/8/2018</a:t>
            </a:fld>
            <a:endParaRPr dirty="0"/>
          </a:p>
        </p:txBody>
      </p:sp>
      <p:sp>
        <p:nvSpPr>
          <p:cNvPr id="8" name="Footer Placeholder 4">
            <a:extLst>
              <a:ext uri="{FF2B5EF4-FFF2-40B4-BE49-F238E27FC236}">
                <a16:creationId xmlns:a16="http://schemas.microsoft.com/office/drawing/2014/main" xmlns="" id="{5894D297-6366-4226-A9B2-6EDD8EDFF279}"/>
              </a:ext>
            </a:extLst>
          </p:cNvPr>
          <p:cNvSpPr>
            <a:spLocks noGrp="1"/>
          </p:cNvSpPr>
          <p:nvPr>
            <p:ph type="ftr" sz="quarter" idx="11"/>
          </p:nvPr>
        </p:nvSpPr>
        <p:spPr/>
        <p:txBody>
          <a:bodyPr/>
          <a:lstStyle>
            <a:lvl1pPr>
              <a:defRPr/>
            </a:lvl1pPr>
          </a:lstStyle>
          <a:p>
            <a:pPr>
              <a:defRPr/>
            </a:pPr>
            <a:endParaRPr/>
          </a:p>
        </p:txBody>
      </p:sp>
      <p:sp>
        <p:nvSpPr>
          <p:cNvPr id="9" name="Slide Number Placeholder 5">
            <a:extLst>
              <a:ext uri="{FF2B5EF4-FFF2-40B4-BE49-F238E27FC236}">
                <a16:creationId xmlns:a16="http://schemas.microsoft.com/office/drawing/2014/main" xmlns="" id="{9EB428FD-142E-481C-AE38-96E721925F16}"/>
              </a:ext>
            </a:extLst>
          </p:cNvPr>
          <p:cNvSpPr>
            <a:spLocks noGrp="1"/>
          </p:cNvSpPr>
          <p:nvPr>
            <p:ph type="sldNum" sz="quarter" idx="12"/>
          </p:nvPr>
        </p:nvSpPr>
        <p:spPr/>
        <p:txBody>
          <a:bodyPr/>
          <a:lstStyle>
            <a:lvl1pPr>
              <a:defRPr/>
            </a:lvl1pPr>
          </a:lstStyle>
          <a:p>
            <a:pPr>
              <a:defRPr/>
            </a:pPr>
            <a:fld id="{1D19C847-0210-450E-8AA8-F73F74F51727}" type="slidenum">
              <a:rPr lang="en-US" altLang="en-US"/>
              <a:pPr>
                <a:defRPr/>
              </a:pPr>
              <a:t>‹#›</a:t>
            </a:fld>
            <a:endParaRPr lang="en-US" altLang="en-US"/>
          </a:p>
        </p:txBody>
      </p:sp>
    </p:spTree>
    <p:extLst>
      <p:ext uri="{BB962C8B-B14F-4D97-AF65-F5344CB8AC3E}">
        <p14:creationId xmlns:p14="http://schemas.microsoft.com/office/powerpoint/2010/main" val="417782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title and 4 Content">
    <p:spTree>
      <p:nvGrpSpPr>
        <p:cNvPr id="1" name=""/>
        <p:cNvGrpSpPr/>
        <p:nvPr/>
      </p:nvGrpSpPr>
      <p:grpSpPr>
        <a:xfrm>
          <a:off x="0" y="0"/>
          <a:ext cx="0" cy="0"/>
          <a:chOff x="0" y="0"/>
          <a:chExt cx="0" cy="0"/>
        </a:xfrm>
      </p:grpSpPr>
      <p:sp>
        <p:nvSpPr>
          <p:cNvPr id="2" name="Title"/>
          <p:cNvSpPr>
            <a:spLocks noGrp="1"/>
          </p:cNvSpPr>
          <p:nvPr>
            <p:ph type="title"/>
          </p:nvPr>
        </p:nvSpPr>
        <p:spPr>
          <a:xfrm>
            <a:off x="292607" y="350838"/>
            <a:ext cx="8558784" cy="563562"/>
          </a:xfrm>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292606" y="3962400"/>
            <a:ext cx="3858031" cy="2240280"/>
          </a:xfrm>
        </p:spPr>
        <p:txBody>
          <a:bodyPr>
            <a:noAutofit/>
          </a:bodyPr>
          <a:lstStyle>
            <a:lvl1pPr>
              <a:spcBef>
                <a:spcPts val="0"/>
              </a:spcBef>
              <a:defRPr sz="2000"/>
            </a:lvl1pPr>
            <a:lvl2pPr>
              <a:spcBef>
                <a:spcPts val="0"/>
              </a:spcBef>
              <a:defRPr sz="2000"/>
            </a:lvl2pPr>
            <a:lvl3pPr>
              <a:spcBef>
                <a:spcPts val="0"/>
              </a:spcBef>
              <a:defRPr sz="1800"/>
            </a:lvl3pPr>
            <a:lvl4pPr>
              <a:spcBef>
                <a:spcPts val="0"/>
              </a:spcBef>
              <a:defRPr sz="1600"/>
            </a:lvl4pPr>
            <a:lvl5pPr>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ubtitle"/>
          <p:cNvSpPr>
            <a:spLocks noGrp="1"/>
          </p:cNvSpPr>
          <p:nvPr>
            <p:ph type="body" sz="quarter" idx="13"/>
          </p:nvPr>
        </p:nvSpPr>
        <p:spPr>
          <a:xfrm>
            <a:off x="292606" y="916959"/>
            <a:ext cx="8555035" cy="548640"/>
          </a:xfrm>
        </p:spPr>
        <p:txBody>
          <a:bodyPr lIns="18288" rIns="18288">
            <a:noAutofit/>
          </a:bodyPr>
          <a:lstStyle>
            <a:lvl1pPr marL="0" indent="0">
              <a:buFontTx/>
              <a:buNone/>
              <a:defRPr lang="en-US" sz="3000" kern="1200" dirty="0">
                <a:solidFill>
                  <a:schemeClr val="tx1"/>
                </a:solidFill>
                <a:latin typeface="+mj-lt"/>
                <a:ea typeface="+mn-ea"/>
                <a:cs typeface="+mn-cs"/>
              </a:defRPr>
            </a:lvl1pPr>
          </a:lstStyle>
          <a:p>
            <a:pPr lvl="0"/>
            <a:r>
              <a:rPr lang="en-US"/>
              <a:t>Click to edit Master text styles</a:t>
            </a:r>
          </a:p>
        </p:txBody>
      </p:sp>
      <p:sp>
        <p:nvSpPr>
          <p:cNvPr id="10" name="Content Placeholder 9"/>
          <p:cNvSpPr>
            <a:spLocks noGrp="1"/>
          </p:cNvSpPr>
          <p:nvPr>
            <p:ph sz="quarter" idx="14"/>
          </p:nvPr>
        </p:nvSpPr>
        <p:spPr>
          <a:xfrm>
            <a:off x="4992815" y="3962400"/>
            <a:ext cx="3854826" cy="2240280"/>
          </a:xfrm>
        </p:spPr>
        <p:txBody>
          <a:bodyPr>
            <a:noAutofit/>
          </a:bodyPr>
          <a:lstStyle>
            <a:lvl1pPr>
              <a:spcBef>
                <a:spcPts val="0"/>
              </a:spcBef>
              <a:defRPr sz="2000"/>
            </a:lvl1pPr>
            <a:lvl2pPr>
              <a:spcBef>
                <a:spcPts val="0"/>
              </a:spcBef>
              <a:defRPr sz="2000"/>
            </a:lvl2pPr>
            <a:lvl3pPr>
              <a:spcBef>
                <a:spcPts val="0"/>
              </a:spcBef>
              <a:defRPr sz="1800"/>
            </a:lvl3pPr>
            <a:lvl4pPr>
              <a:spcBef>
                <a:spcPts val="0"/>
              </a:spcBef>
              <a:defRPr sz="1600"/>
            </a:lvl4pPr>
            <a:lvl5pPr>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5"/>
          </p:nvPr>
        </p:nvSpPr>
        <p:spPr>
          <a:xfrm>
            <a:off x="292606" y="1600738"/>
            <a:ext cx="3858031" cy="2240280"/>
          </a:xfrm>
        </p:spPr>
        <p:txBody>
          <a:bodyPr>
            <a:noAutofit/>
          </a:bodyPr>
          <a:lstStyle>
            <a:lvl1pPr>
              <a:spcBef>
                <a:spcPts val="0"/>
              </a:spcBef>
              <a:defRPr sz="2000"/>
            </a:lvl1pPr>
            <a:lvl2pPr>
              <a:spcBef>
                <a:spcPts val="0"/>
              </a:spcBef>
              <a:defRPr sz="2000"/>
            </a:lvl2pPr>
            <a:lvl3pPr>
              <a:spcBef>
                <a:spcPts val="0"/>
              </a:spcBef>
              <a:defRPr sz="1800"/>
            </a:lvl3pPr>
            <a:lvl4pPr>
              <a:spcBef>
                <a:spcPts val="0"/>
              </a:spcBef>
              <a:defRPr sz="1600"/>
            </a:lvl4pPr>
            <a:lvl5pPr>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6"/>
          </p:nvPr>
        </p:nvSpPr>
        <p:spPr>
          <a:xfrm>
            <a:off x="4992815" y="1600738"/>
            <a:ext cx="3854826" cy="2240280"/>
          </a:xfrm>
        </p:spPr>
        <p:txBody>
          <a:bodyPr>
            <a:noAutofit/>
          </a:bodyPr>
          <a:lstStyle>
            <a:lvl1pPr>
              <a:spcBef>
                <a:spcPts val="0"/>
              </a:spcBef>
              <a:defRPr sz="2000"/>
            </a:lvl1pPr>
            <a:lvl2pPr>
              <a:spcBef>
                <a:spcPts val="0"/>
              </a:spcBef>
              <a:defRPr sz="2000"/>
            </a:lvl2pPr>
            <a:lvl3pPr>
              <a:spcBef>
                <a:spcPts val="0"/>
              </a:spcBef>
              <a:defRPr sz="1800"/>
            </a:lvl3pPr>
            <a:lvl4pPr>
              <a:spcBef>
                <a:spcPts val="0"/>
              </a:spcBef>
              <a:defRPr sz="1600"/>
            </a:lvl4pPr>
            <a:lvl5pPr>
              <a:spcBef>
                <a:spcPts val="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xmlns="" id="{CB6F467D-8FCE-4BFA-82D7-348B22843E1F}"/>
              </a:ext>
            </a:extLst>
          </p:cNvPr>
          <p:cNvSpPr>
            <a:spLocks noGrp="1"/>
          </p:cNvSpPr>
          <p:nvPr>
            <p:ph type="dt" sz="half" idx="17"/>
          </p:nvPr>
        </p:nvSpPr>
        <p:spPr/>
        <p:txBody>
          <a:bodyPr/>
          <a:lstStyle>
            <a:lvl1pPr>
              <a:defRPr/>
            </a:lvl1pPr>
          </a:lstStyle>
          <a:p>
            <a:pPr>
              <a:defRPr/>
            </a:pPr>
            <a:fld id="{69B6F9B0-376E-4183-8C5F-B917BABCB390}" type="datetimeFigureOut">
              <a:rPr lang="en-US"/>
              <a:pPr>
                <a:defRPr/>
              </a:pPr>
              <a:t>8/8/2018</a:t>
            </a:fld>
            <a:endParaRPr dirty="0"/>
          </a:p>
        </p:txBody>
      </p:sp>
      <p:sp>
        <p:nvSpPr>
          <p:cNvPr id="13" name="Footer Placeholder 4">
            <a:extLst>
              <a:ext uri="{FF2B5EF4-FFF2-40B4-BE49-F238E27FC236}">
                <a16:creationId xmlns:a16="http://schemas.microsoft.com/office/drawing/2014/main" xmlns="" id="{9546A882-7504-487B-B01A-3BB4977B27B4}"/>
              </a:ext>
            </a:extLst>
          </p:cNvPr>
          <p:cNvSpPr>
            <a:spLocks noGrp="1"/>
          </p:cNvSpPr>
          <p:nvPr>
            <p:ph type="ftr" sz="quarter" idx="18"/>
          </p:nvPr>
        </p:nvSpPr>
        <p:spPr/>
        <p:txBody>
          <a:bodyPr/>
          <a:lstStyle>
            <a:lvl1pPr>
              <a:defRPr/>
            </a:lvl1pPr>
          </a:lstStyle>
          <a:p>
            <a:pPr>
              <a:defRPr/>
            </a:pPr>
            <a:endParaRPr/>
          </a:p>
        </p:txBody>
      </p:sp>
      <p:sp>
        <p:nvSpPr>
          <p:cNvPr id="14" name="Slide Number Placeholder 5">
            <a:extLst>
              <a:ext uri="{FF2B5EF4-FFF2-40B4-BE49-F238E27FC236}">
                <a16:creationId xmlns:a16="http://schemas.microsoft.com/office/drawing/2014/main" xmlns="" id="{4A684165-5042-4502-947A-712B01F770D6}"/>
              </a:ext>
            </a:extLst>
          </p:cNvPr>
          <p:cNvSpPr>
            <a:spLocks noGrp="1"/>
          </p:cNvSpPr>
          <p:nvPr>
            <p:ph type="sldNum" sz="quarter" idx="19"/>
          </p:nvPr>
        </p:nvSpPr>
        <p:spPr/>
        <p:txBody>
          <a:bodyPr/>
          <a:lstStyle>
            <a:lvl1pPr>
              <a:defRPr/>
            </a:lvl1pPr>
          </a:lstStyle>
          <a:p>
            <a:pPr>
              <a:defRPr/>
            </a:pPr>
            <a:fld id="{CD8F8060-4C75-44BF-9ABB-03558CB987C8}" type="slidenum">
              <a:rPr lang="en-US" altLang="en-US"/>
              <a:pPr>
                <a:defRPr/>
              </a:pPr>
              <a:t>‹#›</a:t>
            </a:fld>
            <a:endParaRPr lang="en-US" altLang="en-US"/>
          </a:p>
        </p:txBody>
      </p:sp>
    </p:spTree>
    <p:extLst>
      <p:ext uri="{BB962C8B-B14F-4D97-AF65-F5344CB8AC3E}">
        <p14:creationId xmlns:p14="http://schemas.microsoft.com/office/powerpoint/2010/main" val="544121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B0C9439-EA29-46A9-B9E5-9A7B7BFBA900}"/>
              </a:ext>
            </a:extLst>
          </p:cNvPr>
          <p:cNvSpPr>
            <a:spLocks noGrp="1"/>
          </p:cNvSpPr>
          <p:nvPr>
            <p:ph type="title"/>
          </p:nvPr>
        </p:nvSpPr>
        <p:spPr>
          <a:xfrm>
            <a:off x="292100" y="350838"/>
            <a:ext cx="8559800" cy="563562"/>
          </a:xfrm>
          <a:prstGeom prst="rect">
            <a:avLst/>
          </a:prstGeom>
        </p:spPr>
        <p:txBody>
          <a:bodyPr vert="horz" lIns="0" tIns="45720" rIns="0" bIns="45720" rtlCol="0" anchor="ctr">
            <a:noAutofit/>
          </a:bodyPr>
          <a:lstStyle/>
          <a:p>
            <a:r>
              <a:rPr lang="en-US" dirty="0"/>
              <a:t>Title</a:t>
            </a:r>
          </a:p>
        </p:txBody>
      </p:sp>
      <p:sp>
        <p:nvSpPr>
          <p:cNvPr id="3" name="Text Placeholder 2">
            <a:extLst>
              <a:ext uri="{FF2B5EF4-FFF2-40B4-BE49-F238E27FC236}">
                <a16:creationId xmlns:a16="http://schemas.microsoft.com/office/drawing/2014/main" xmlns="" id="{4A37DAB9-61F4-4B3A-BBA6-ED10262DF99F}"/>
              </a:ext>
            </a:extLst>
          </p:cNvPr>
          <p:cNvSpPr>
            <a:spLocks noGrp="1"/>
          </p:cNvSpPr>
          <p:nvPr>
            <p:ph type="body" idx="1"/>
          </p:nvPr>
        </p:nvSpPr>
        <p:spPr>
          <a:xfrm>
            <a:off x="292100" y="1600200"/>
            <a:ext cx="8559800" cy="461803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7"/>
            <a:endParaRPr lang="en-US" dirty="0"/>
          </a:p>
        </p:txBody>
      </p:sp>
      <p:sp>
        <p:nvSpPr>
          <p:cNvPr id="4" name="Date Placeholder 3">
            <a:extLst>
              <a:ext uri="{FF2B5EF4-FFF2-40B4-BE49-F238E27FC236}">
                <a16:creationId xmlns:a16="http://schemas.microsoft.com/office/drawing/2014/main" xmlns="" id="{BA475FA3-26DD-4186-B31E-1BDF57597232}"/>
              </a:ext>
            </a:extLst>
          </p:cNvPr>
          <p:cNvSpPr>
            <a:spLocks noGrp="1"/>
          </p:cNvSpPr>
          <p:nvPr>
            <p:ph type="dt" sz="half" idx="2"/>
          </p:nvPr>
        </p:nvSpPr>
        <p:spPr>
          <a:xfrm>
            <a:off x="8077200" y="6621463"/>
            <a:ext cx="762000" cy="192087"/>
          </a:xfrm>
          <a:prstGeom prst="rect">
            <a:avLst/>
          </a:prstGeom>
        </p:spPr>
        <p:txBody>
          <a:bodyPr vert="horz" lIns="0" tIns="0" rIns="0" bIns="0" rtlCol="0" anchor="ctr"/>
          <a:lstStyle>
            <a:lvl1pPr marL="0" algn="r" defTabSz="914400" rtl="0" eaLnBrk="1" fontAlgn="auto" latinLnBrk="0" hangingPunct="1">
              <a:spcBef>
                <a:spcPts val="0"/>
              </a:spcBef>
              <a:spcAft>
                <a:spcPts val="0"/>
              </a:spcAft>
              <a:defRPr lang="en-US" sz="1200" kern="1200">
                <a:solidFill>
                  <a:schemeClr val="tx1"/>
                </a:solidFill>
                <a:latin typeface="Times New Roman" pitchFamily="18" charset="0"/>
                <a:ea typeface="+mn-ea"/>
                <a:cs typeface="Times New Roman" pitchFamily="18" charset="0"/>
              </a:defRPr>
            </a:lvl1pPr>
          </a:lstStyle>
          <a:p>
            <a:pPr>
              <a:defRPr/>
            </a:pPr>
            <a:fld id="{75241170-3F4D-43C5-9018-F2218F09C58F}" type="datetimeFigureOut">
              <a:rPr lang="en-US"/>
              <a:pPr>
                <a:defRPr/>
              </a:pPr>
              <a:t>8/8/2018</a:t>
            </a:fld>
            <a:endParaRPr dirty="0"/>
          </a:p>
        </p:txBody>
      </p:sp>
      <p:sp>
        <p:nvSpPr>
          <p:cNvPr id="5" name="Footer Placeholder 4">
            <a:extLst>
              <a:ext uri="{FF2B5EF4-FFF2-40B4-BE49-F238E27FC236}">
                <a16:creationId xmlns:a16="http://schemas.microsoft.com/office/drawing/2014/main" xmlns="" id="{BEC27149-8FC7-44D6-B8CA-9C4A2759D05A}"/>
              </a:ext>
            </a:extLst>
          </p:cNvPr>
          <p:cNvSpPr>
            <a:spLocks noGrp="1"/>
          </p:cNvSpPr>
          <p:nvPr>
            <p:ph type="ftr" sz="quarter" idx="3"/>
          </p:nvPr>
        </p:nvSpPr>
        <p:spPr>
          <a:xfrm>
            <a:off x="292100" y="6383338"/>
            <a:ext cx="7251700" cy="192087"/>
          </a:xfrm>
          <a:prstGeom prst="rect">
            <a:avLst/>
          </a:prstGeom>
        </p:spPr>
        <p:txBody>
          <a:bodyPr vert="horz" lIns="0" tIns="0" rIns="0" bIns="0" rtlCol="0" anchor="ctr"/>
          <a:lstStyle>
            <a:lvl1pPr marL="0" algn="l" defTabSz="914400" rtl="0" eaLnBrk="1" fontAlgn="auto" latinLnBrk="0" hangingPunct="1">
              <a:spcBef>
                <a:spcPts val="0"/>
              </a:spcBef>
              <a:spcAft>
                <a:spcPts val="0"/>
              </a:spcAft>
              <a:defRPr lang="en-US" sz="1200" kern="1200">
                <a:solidFill>
                  <a:schemeClr val="tx1"/>
                </a:solidFill>
                <a:latin typeface="+mn-lt"/>
                <a:ea typeface="+mn-ea"/>
                <a:cs typeface="Times New Roman" pitchFamily="18" charset="0"/>
              </a:defRPr>
            </a:lvl1pPr>
          </a:lstStyle>
          <a:p>
            <a:pPr>
              <a:defRPr/>
            </a:pPr>
            <a:endParaRPr/>
          </a:p>
        </p:txBody>
      </p:sp>
      <p:sp>
        <p:nvSpPr>
          <p:cNvPr id="6" name="Slide Number Placeholder 5">
            <a:extLst>
              <a:ext uri="{FF2B5EF4-FFF2-40B4-BE49-F238E27FC236}">
                <a16:creationId xmlns:a16="http://schemas.microsoft.com/office/drawing/2014/main" xmlns="" id="{A49EC218-46FC-413E-97DF-8F4AB2CC691F}"/>
              </a:ext>
            </a:extLst>
          </p:cNvPr>
          <p:cNvSpPr>
            <a:spLocks noGrp="1"/>
          </p:cNvSpPr>
          <p:nvPr>
            <p:ph type="sldNum" sz="quarter" idx="4"/>
          </p:nvPr>
        </p:nvSpPr>
        <p:spPr>
          <a:xfrm>
            <a:off x="8077200" y="6384925"/>
            <a:ext cx="774700" cy="193675"/>
          </a:xfrm>
          <a:prstGeom prst="rect">
            <a:avLst/>
          </a:prstGeom>
        </p:spPr>
        <p:txBody>
          <a:bodyPr vert="horz" wrap="square" lIns="0" tIns="0" rIns="0" bIns="0" numCol="1" anchor="ctr" anchorCtr="0" compatLnSpc="1">
            <a:prstTxWarp prst="textNoShape">
              <a:avLst/>
            </a:prstTxWarp>
          </a:bodyPr>
          <a:lstStyle>
            <a:lvl1pPr algn="r" eaLnBrk="1" hangingPunct="1">
              <a:defRPr sz="1200">
                <a:latin typeface="Times New Roman" panose="02020603050405020304" pitchFamily="18" charset="0"/>
                <a:cs typeface="Times New Roman" panose="02020603050405020304" pitchFamily="18" charset="0"/>
              </a:defRPr>
            </a:lvl1pPr>
          </a:lstStyle>
          <a:p>
            <a:pPr>
              <a:defRPr/>
            </a:pPr>
            <a:fld id="{A6043E25-3D75-488C-B467-FF554FB6A042}" type="slidenum">
              <a:rPr lang="en-US" altLang="en-US"/>
              <a:pPr>
                <a:defRPr/>
              </a:pPr>
              <a:t>‹#›</a:t>
            </a:fld>
            <a:endParaRPr lang="en-US" altLang="en-US"/>
          </a:p>
        </p:txBody>
      </p:sp>
      <p:cxnSp>
        <p:nvCxnSpPr>
          <p:cNvPr id="8" name="Straight Connector 7">
            <a:extLst>
              <a:ext uri="{FF2B5EF4-FFF2-40B4-BE49-F238E27FC236}">
                <a16:creationId xmlns:a16="http://schemas.microsoft.com/office/drawing/2014/main" xmlns="" id="{945003EB-7AD7-4A5C-92BF-F6B35626AD52}"/>
              </a:ext>
            </a:extLst>
          </p:cNvPr>
          <p:cNvCxnSpPr/>
          <p:nvPr/>
        </p:nvCxnSpPr>
        <p:spPr>
          <a:xfrm>
            <a:off x="292100" y="914400"/>
            <a:ext cx="8559800"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961" r:id="rId1"/>
    <p:sldLayoutId id="2147483948" r:id="rId2"/>
    <p:sldLayoutId id="2147483949" r:id="rId3"/>
    <p:sldLayoutId id="2147483950" r:id="rId4"/>
    <p:sldLayoutId id="2147483962" r:id="rId5"/>
    <p:sldLayoutId id="2147483951" r:id="rId6"/>
    <p:sldLayoutId id="2147483952" r:id="rId7"/>
    <p:sldLayoutId id="2147483953" r:id="rId8"/>
    <p:sldLayoutId id="2147483954" r:id="rId9"/>
    <p:sldLayoutId id="2147483955" r:id="rId10"/>
    <p:sldLayoutId id="2147483956" r:id="rId11"/>
    <p:sldLayoutId id="2147483957" r:id="rId12"/>
    <p:sldLayoutId id="2147483963" r:id="rId13"/>
    <p:sldLayoutId id="2147483964" r:id="rId14"/>
    <p:sldLayoutId id="2147483958" r:id="rId15"/>
    <p:sldLayoutId id="2147483959" r:id="rId16"/>
    <p:sldLayoutId id="2147483960" r:id="rId17"/>
    <p:sldLayoutId id="2147483965" r:id="rId18"/>
  </p:sldLayoutIdLst>
  <p:hf hdr="0" ftr="0" dt="0"/>
  <p:txStyles>
    <p:titleStyle>
      <a:lvl1pPr algn="l" rtl="0" eaLnBrk="0" fontAlgn="base" hangingPunct="0">
        <a:spcBef>
          <a:spcPct val="0"/>
        </a:spcBef>
        <a:spcAft>
          <a:spcPct val="0"/>
        </a:spcAft>
        <a:defRPr sz="3200" kern="1200" cap="all">
          <a:solidFill>
            <a:schemeClr val="tx1"/>
          </a:solidFill>
          <a:latin typeface="+mj-lt"/>
          <a:ea typeface="+mj-ea"/>
          <a:cs typeface="+mj-cs"/>
        </a:defRPr>
      </a:lvl1pPr>
      <a:lvl2pPr algn="l" rtl="0" eaLnBrk="0" fontAlgn="base" hangingPunct="0">
        <a:spcBef>
          <a:spcPct val="0"/>
        </a:spcBef>
        <a:spcAft>
          <a:spcPct val="0"/>
        </a:spcAft>
        <a:defRPr sz="3200">
          <a:solidFill>
            <a:schemeClr val="tx1"/>
          </a:solidFill>
          <a:latin typeface="Arial" charset="0"/>
        </a:defRPr>
      </a:lvl2pPr>
      <a:lvl3pPr algn="l" rtl="0" eaLnBrk="0" fontAlgn="base" hangingPunct="0">
        <a:spcBef>
          <a:spcPct val="0"/>
        </a:spcBef>
        <a:spcAft>
          <a:spcPct val="0"/>
        </a:spcAft>
        <a:defRPr sz="3200">
          <a:solidFill>
            <a:schemeClr val="tx1"/>
          </a:solidFill>
          <a:latin typeface="Arial" charset="0"/>
        </a:defRPr>
      </a:lvl3pPr>
      <a:lvl4pPr algn="l" rtl="0" eaLnBrk="0" fontAlgn="base" hangingPunct="0">
        <a:spcBef>
          <a:spcPct val="0"/>
        </a:spcBef>
        <a:spcAft>
          <a:spcPct val="0"/>
        </a:spcAft>
        <a:defRPr sz="3200">
          <a:solidFill>
            <a:schemeClr val="tx1"/>
          </a:solidFill>
          <a:latin typeface="Arial" charset="0"/>
        </a:defRPr>
      </a:lvl4pPr>
      <a:lvl5pPr algn="l" rtl="0" eaLnBrk="0" fontAlgn="base" hangingPunct="0">
        <a:spcBef>
          <a:spcPct val="0"/>
        </a:spcBef>
        <a:spcAft>
          <a:spcPct val="0"/>
        </a:spcAft>
        <a:defRPr sz="3200">
          <a:solidFill>
            <a:schemeClr val="tx1"/>
          </a:solidFill>
          <a:latin typeface="Arial" charset="0"/>
        </a:defRPr>
      </a:lvl5pPr>
      <a:lvl6pPr marL="457200" algn="l" rtl="0" fontAlgn="base">
        <a:spcBef>
          <a:spcPct val="0"/>
        </a:spcBef>
        <a:spcAft>
          <a:spcPct val="0"/>
        </a:spcAft>
        <a:defRPr sz="3200">
          <a:solidFill>
            <a:schemeClr val="tx1"/>
          </a:solidFill>
          <a:latin typeface="Arial" charset="0"/>
        </a:defRPr>
      </a:lvl6pPr>
      <a:lvl7pPr marL="914400" algn="l" rtl="0" fontAlgn="base">
        <a:spcBef>
          <a:spcPct val="0"/>
        </a:spcBef>
        <a:spcAft>
          <a:spcPct val="0"/>
        </a:spcAft>
        <a:defRPr sz="3200">
          <a:solidFill>
            <a:schemeClr val="tx1"/>
          </a:solidFill>
          <a:latin typeface="Arial" charset="0"/>
        </a:defRPr>
      </a:lvl7pPr>
      <a:lvl8pPr marL="1371600" algn="l" rtl="0" fontAlgn="base">
        <a:spcBef>
          <a:spcPct val="0"/>
        </a:spcBef>
        <a:spcAft>
          <a:spcPct val="0"/>
        </a:spcAft>
        <a:defRPr sz="3200">
          <a:solidFill>
            <a:schemeClr val="tx1"/>
          </a:solidFill>
          <a:latin typeface="Arial" charset="0"/>
        </a:defRPr>
      </a:lvl8pPr>
      <a:lvl9pPr marL="1828800" algn="l" rtl="0" fontAlgn="base">
        <a:spcBef>
          <a:spcPct val="0"/>
        </a:spcBef>
        <a:spcAft>
          <a:spcPct val="0"/>
        </a:spcAft>
        <a:defRPr sz="3200">
          <a:solidFill>
            <a:schemeClr val="tx1"/>
          </a:solidFill>
          <a:latin typeface="Arial" charset="0"/>
        </a:defRPr>
      </a:lvl9pPr>
    </p:titleStyle>
    <p:bodyStyle>
      <a:lvl1pPr marL="342900" indent="-342900" algn="l" rtl="0" eaLnBrk="0" fontAlgn="base" hangingPunct="0">
        <a:spcBef>
          <a:spcPts val="1200"/>
        </a:spcBef>
        <a:spcAft>
          <a:spcPct val="0"/>
        </a:spcAft>
        <a:buFont typeface="Arial" panose="020B0604020202020204" pitchFamily="34" charset="0"/>
        <a:defRPr sz="2400" kern="1200">
          <a:solidFill>
            <a:schemeClr val="tx1"/>
          </a:solidFill>
          <a:latin typeface="+mj-lt"/>
          <a:ea typeface="+mn-ea"/>
          <a:cs typeface="+mn-cs"/>
        </a:defRPr>
      </a:lvl1pPr>
      <a:lvl2pPr marL="742950" indent="-285750" algn="l" rtl="0" eaLnBrk="0" fontAlgn="base" hangingPunct="0">
        <a:spcBef>
          <a:spcPts val="1200"/>
        </a:spcBef>
        <a:spcAft>
          <a:spcPct val="0"/>
        </a:spcAft>
        <a:buFont typeface="Arial" panose="020B0604020202020204" pitchFamily="34" charset="0"/>
        <a:defRPr sz="2200" kern="1200">
          <a:solidFill>
            <a:schemeClr val="tx1"/>
          </a:solidFill>
          <a:latin typeface="+mn-lt"/>
          <a:ea typeface="+mn-ea"/>
          <a:cs typeface="+mn-cs"/>
        </a:defRPr>
      </a:lvl2pPr>
      <a:lvl3pPr marL="1143000" indent="-228600" algn="l" rtl="0" eaLnBrk="0" fontAlgn="base" hangingPunct="0">
        <a:spcBef>
          <a:spcPts val="1200"/>
        </a:spcBef>
        <a:spcAft>
          <a:spcPct val="0"/>
        </a:spcAft>
        <a:buFont typeface="Arial" panose="020B0604020202020204" pitchFamily="34" charset="0"/>
        <a:defRPr sz="2000" kern="1200">
          <a:solidFill>
            <a:schemeClr val="tx1"/>
          </a:solidFill>
          <a:latin typeface="+mn-lt"/>
          <a:ea typeface="+mn-ea"/>
          <a:cs typeface="+mn-cs"/>
        </a:defRPr>
      </a:lvl3pPr>
      <a:lvl4pPr marL="1600200" indent="-228600" algn="l" rtl="0" eaLnBrk="0" fontAlgn="base" hangingPunct="0">
        <a:spcBef>
          <a:spcPts val="1200"/>
        </a:spcBef>
        <a:spcAft>
          <a:spcPct val="0"/>
        </a:spcAft>
        <a:buFont typeface="Arial" panose="020B0604020202020204" pitchFamily="34" charset="0"/>
        <a:defRPr kern="1200">
          <a:solidFill>
            <a:schemeClr val="tx1"/>
          </a:solidFill>
          <a:latin typeface="+mn-lt"/>
          <a:ea typeface="+mn-ea"/>
          <a:cs typeface="+mn-cs"/>
        </a:defRPr>
      </a:lvl4pPr>
      <a:lvl5pPr marL="2057400" indent="-228600" algn="l" rtl="0" eaLnBrk="0" fontAlgn="base" hangingPunct="0">
        <a:spcBef>
          <a:spcPts val="1200"/>
        </a:spcBef>
        <a:spcAft>
          <a:spcPct val="0"/>
        </a:spcAft>
        <a:buFont typeface="Arial" panose="020B0604020202020204" pitchFamily="34" charset="0"/>
        <a:defRPr kern="1200">
          <a:solidFill>
            <a:schemeClr val="tx1"/>
          </a:solidFill>
          <a:latin typeface="+mn-lt"/>
          <a:ea typeface="+mn-ea"/>
          <a:cs typeface="+mn-cs"/>
        </a:defRPr>
      </a:lvl5pPr>
      <a:lvl6pPr marL="0" indent="0" algn="l" defTabSz="914400" rtl="0" eaLnBrk="1" latinLnBrk="0" hangingPunct="1">
        <a:spcBef>
          <a:spcPts val="1200"/>
        </a:spcBef>
        <a:buFont typeface="Times New Roman" pitchFamily="18" charset="0"/>
        <a:buNone/>
        <a:defRPr sz="1800" kern="1200">
          <a:solidFill>
            <a:schemeClr val="tx1"/>
          </a:solidFill>
          <a:latin typeface="+mn-lt"/>
          <a:ea typeface="+mn-ea"/>
          <a:cs typeface="+mn-cs"/>
        </a:defRPr>
      </a:lvl6pPr>
      <a:lvl7pPr marL="0" indent="0" algn="l" defTabSz="914400" rtl="0" eaLnBrk="1" latinLnBrk="0" hangingPunct="1">
        <a:spcBef>
          <a:spcPts val="1200"/>
        </a:spcBef>
        <a:buFont typeface="Arial" pitchFamily="34" charset="0"/>
        <a:buNone/>
        <a:defRPr sz="1800" kern="1200" baseline="0">
          <a:solidFill>
            <a:schemeClr val="tx1"/>
          </a:solidFill>
          <a:latin typeface="+mn-lt"/>
          <a:ea typeface="+mn-ea"/>
          <a:cs typeface="+mn-cs"/>
        </a:defRPr>
      </a:lvl7pPr>
      <a:lvl8pPr marL="0" indent="0" algn="l" defTabSz="914400" rtl="0" eaLnBrk="1" latinLnBrk="0" hangingPunct="1">
        <a:spcBef>
          <a:spcPts val="1200"/>
        </a:spcBef>
        <a:buFont typeface="Times New Roman" pitchFamily="18" charset="0"/>
        <a:buNone/>
        <a:defRPr sz="1800" kern="1200">
          <a:solidFill>
            <a:schemeClr val="tx1"/>
          </a:solidFill>
          <a:latin typeface="+mn-lt"/>
          <a:ea typeface="+mn-ea"/>
          <a:cs typeface="+mn-cs"/>
        </a:defRPr>
      </a:lvl8pPr>
      <a:lvl9pPr marL="0" indent="0" algn="l" defTabSz="914400" rtl="0" eaLnBrk="1" latinLnBrk="0" hangingPunct="1">
        <a:spcBef>
          <a:spcPts val="1200"/>
        </a:spcBef>
        <a:buFont typeface="Arial" pitchFamily="34" charset="0"/>
        <a:buNone/>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1">
            <a:extLst>
              <a:ext uri="{FF2B5EF4-FFF2-40B4-BE49-F238E27FC236}">
                <a16:creationId xmlns:a16="http://schemas.microsoft.com/office/drawing/2014/main" xmlns="" id="{2CEA71C8-310C-4751-8BF8-00E8E6AB5916}"/>
              </a:ext>
            </a:extLst>
          </p:cNvPr>
          <p:cNvSpPr>
            <a:spLocks noGrp="1"/>
          </p:cNvSpPr>
          <p:nvPr>
            <p:ph type="sldNum" sz="quarter" idx="12"/>
          </p:nvPr>
        </p:nvSpPr>
        <p:spPr bwMode="auto">
          <a:xfrm>
            <a:off x="8077200" y="6621463"/>
            <a:ext cx="762000" cy="192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4732B2D8-8117-40DE-A037-CEC46B610061}" type="slidenum">
              <a:rPr lang="en-US" altLang="en-US" sz="1200" smtClean="0">
                <a:latin typeface="Times New Roman" panose="02020603050405020304" pitchFamily="18" charset="0"/>
              </a:rPr>
              <a:pPr>
                <a:spcBef>
                  <a:spcPct val="0"/>
                </a:spcBef>
                <a:buFontTx/>
                <a:buNone/>
              </a:pPr>
              <a:t>1</a:t>
            </a:fld>
            <a:endParaRPr lang="en-US" altLang="en-US" sz="1200">
              <a:latin typeface="Times New Roman" panose="02020603050405020304" pitchFamily="18" charset="0"/>
            </a:endParaRPr>
          </a:p>
        </p:txBody>
      </p:sp>
      <p:sp>
        <p:nvSpPr>
          <p:cNvPr id="9219" name="Text Box 2">
            <a:extLst>
              <a:ext uri="{FF2B5EF4-FFF2-40B4-BE49-F238E27FC236}">
                <a16:creationId xmlns:a16="http://schemas.microsoft.com/office/drawing/2014/main" xmlns="" id="{AF459E77-C460-420C-B2C0-61855F12E4DD}"/>
              </a:ext>
            </a:extLst>
          </p:cNvPr>
          <p:cNvSpPr txBox="1">
            <a:spLocks noChangeArrowheads="1"/>
          </p:cNvSpPr>
          <p:nvPr/>
        </p:nvSpPr>
        <p:spPr bwMode="auto">
          <a:xfrm>
            <a:off x="1358900" y="4735513"/>
            <a:ext cx="6705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lgn="ctr">
              <a:spcBef>
                <a:spcPct val="0"/>
              </a:spcBef>
              <a:buFontTx/>
              <a:buNone/>
            </a:pPr>
            <a:r>
              <a:rPr lang="en-US" altLang="en-US" sz="2800"/>
              <a:t>Date: August 8, 2018</a:t>
            </a:r>
          </a:p>
          <a:p>
            <a:pPr algn="ctr">
              <a:spcBef>
                <a:spcPct val="0"/>
              </a:spcBef>
              <a:buFontTx/>
              <a:buNone/>
            </a:pPr>
            <a:r>
              <a:rPr lang="en-US" altLang="en-US" sz="2800"/>
              <a:t>Alexandra Lu</a:t>
            </a:r>
            <a:endParaRPr lang="en-US" altLang="en-US" sz="2800">
              <a:solidFill>
                <a:srgbClr val="FF0000"/>
              </a:solidFill>
            </a:endParaRPr>
          </a:p>
        </p:txBody>
      </p:sp>
      <p:sp>
        <p:nvSpPr>
          <p:cNvPr id="9220" name="Text Box 5">
            <a:extLst>
              <a:ext uri="{FF2B5EF4-FFF2-40B4-BE49-F238E27FC236}">
                <a16:creationId xmlns:a16="http://schemas.microsoft.com/office/drawing/2014/main" xmlns="" id="{823E4526-947C-474E-B011-E05396C7FDA6}"/>
              </a:ext>
            </a:extLst>
          </p:cNvPr>
          <p:cNvSpPr txBox="1">
            <a:spLocks noChangeArrowheads="1"/>
          </p:cNvSpPr>
          <p:nvPr/>
        </p:nvSpPr>
        <p:spPr bwMode="auto">
          <a:xfrm>
            <a:off x="2832100" y="3973513"/>
            <a:ext cx="3810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lgn="ctr" eaLnBrk="1" hangingPunct="1">
              <a:spcBef>
                <a:spcPct val="50000"/>
              </a:spcBef>
              <a:buFontTx/>
              <a:buNone/>
            </a:pPr>
            <a:r>
              <a:rPr lang="en-US" altLang="en-US" sz="3200"/>
              <a:t>Intern Final Presentation</a:t>
            </a:r>
          </a:p>
        </p:txBody>
      </p:sp>
      <p:sp>
        <p:nvSpPr>
          <p:cNvPr id="9221" name="Text Box 7">
            <a:extLst>
              <a:ext uri="{FF2B5EF4-FFF2-40B4-BE49-F238E27FC236}">
                <a16:creationId xmlns:a16="http://schemas.microsoft.com/office/drawing/2014/main" xmlns="" id="{61C8B7B0-E31B-4A69-9B77-D81331432E2F}"/>
              </a:ext>
            </a:extLst>
          </p:cNvPr>
          <p:cNvSpPr txBox="1">
            <a:spLocks noChangeArrowheads="1"/>
          </p:cNvSpPr>
          <p:nvPr/>
        </p:nvSpPr>
        <p:spPr bwMode="auto">
          <a:xfrm>
            <a:off x="8701088" y="6357938"/>
            <a:ext cx="442912" cy="2444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spcBef>
                <a:spcPct val="50000"/>
              </a:spcBef>
              <a:buFontTx/>
              <a:buNone/>
            </a:pPr>
            <a:endParaRPr lang="en-US" altLang="en-US" sz="1800"/>
          </a:p>
        </p:txBody>
      </p:sp>
      <p:sp>
        <p:nvSpPr>
          <p:cNvPr id="9222" name="Text Box 25">
            <a:extLst>
              <a:ext uri="{FF2B5EF4-FFF2-40B4-BE49-F238E27FC236}">
                <a16:creationId xmlns:a16="http://schemas.microsoft.com/office/drawing/2014/main" xmlns="" id="{BD1BF759-AB20-4C92-B2D5-07689CACF29C}"/>
              </a:ext>
            </a:extLst>
          </p:cNvPr>
          <p:cNvSpPr txBox="1">
            <a:spLocks noChangeArrowheads="1"/>
          </p:cNvSpPr>
          <p:nvPr/>
        </p:nvSpPr>
        <p:spPr bwMode="auto">
          <a:xfrm>
            <a:off x="3978275" y="6586538"/>
            <a:ext cx="13096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lgn="r" eaLnBrk="1" hangingPunct="1">
              <a:spcBef>
                <a:spcPct val="0"/>
              </a:spcBef>
              <a:buFontTx/>
              <a:buNone/>
            </a:pPr>
            <a:r>
              <a:rPr lang="en-US" altLang="en-US" sz="1800" i="1">
                <a:solidFill>
                  <a:srgbClr val="FF3300"/>
                </a:solidFill>
              </a:rPr>
              <a:t>- Company Private -</a:t>
            </a:r>
          </a:p>
        </p:txBody>
      </p:sp>
      <p:pic>
        <p:nvPicPr>
          <p:cNvPr id="9223" name="Picture 1">
            <a:extLst>
              <a:ext uri="{FF2B5EF4-FFF2-40B4-BE49-F238E27FC236}">
                <a16:creationId xmlns:a16="http://schemas.microsoft.com/office/drawing/2014/main" xmlns="" id="{2BE561A5-7D83-4037-8EA6-009A2C70D3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2588" y="1184275"/>
            <a:ext cx="5930900" cy="200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2039A2-7616-4A4E-9633-ED5A9FA8195F}"/>
              </a:ext>
            </a:extLst>
          </p:cNvPr>
          <p:cNvSpPr>
            <a:spLocks noGrp="1"/>
          </p:cNvSpPr>
          <p:nvPr>
            <p:ph type="title"/>
          </p:nvPr>
        </p:nvSpPr>
        <p:spPr/>
        <p:txBody>
          <a:bodyPr/>
          <a:lstStyle/>
          <a:p>
            <a:pPr>
              <a:defRPr/>
            </a:pPr>
            <a:r>
              <a:rPr lang="en-US" dirty="0"/>
              <a:t>Zeolite Research</a:t>
            </a:r>
          </a:p>
        </p:txBody>
      </p:sp>
      <p:pic>
        <p:nvPicPr>
          <p:cNvPr id="27651" name="Content Placeholder 2">
            <a:extLst>
              <a:ext uri="{FF2B5EF4-FFF2-40B4-BE49-F238E27FC236}">
                <a16:creationId xmlns:a16="http://schemas.microsoft.com/office/drawing/2014/main" xmlns="" id="{7D33FC3B-8F9B-4A8C-850A-97B05362F84D}"/>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t="12395" b="4410"/>
          <a:stretch>
            <a:fillRect/>
          </a:stretch>
        </p:blipFill>
        <p:spPr bwMode="auto">
          <a:xfrm>
            <a:off x="4586288" y="3638550"/>
            <a:ext cx="3973512" cy="2479675"/>
          </a:xfrm>
        </p:spPr>
      </p:pic>
      <p:sp>
        <p:nvSpPr>
          <p:cNvPr id="27652" name="Slide Number Placeholder 3">
            <a:extLst>
              <a:ext uri="{FF2B5EF4-FFF2-40B4-BE49-F238E27FC236}">
                <a16:creationId xmlns:a16="http://schemas.microsoft.com/office/drawing/2014/main" xmlns="" id="{C37446B3-36A0-4D8D-9E17-B485171995F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AA611F4E-60B5-42D0-AC6F-3745D69EB43F}" type="slidenum">
              <a:rPr lang="en-US" altLang="en-US" sz="1200" smtClean="0">
                <a:latin typeface="Times New Roman" panose="02020603050405020304" pitchFamily="18" charset="0"/>
              </a:rPr>
              <a:pPr>
                <a:spcBef>
                  <a:spcPct val="0"/>
                </a:spcBef>
                <a:buFontTx/>
                <a:buNone/>
              </a:pPr>
              <a:t>10</a:t>
            </a:fld>
            <a:endParaRPr lang="en-US" altLang="en-US" sz="1200">
              <a:latin typeface="Times New Roman" panose="02020603050405020304" pitchFamily="18" charset="0"/>
            </a:endParaRPr>
          </a:p>
        </p:txBody>
      </p:sp>
      <p:sp>
        <p:nvSpPr>
          <p:cNvPr id="17413" name="TextBox 3">
            <a:extLst>
              <a:ext uri="{FF2B5EF4-FFF2-40B4-BE49-F238E27FC236}">
                <a16:creationId xmlns:a16="http://schemas.microsoft.com/office/drawing/2014/main" xmlns="" id="{00431E12-02A5-4FC1-8E66-C708AB1B88EB}"/>
              </a:ext>
            </a:extLst>
          </p:cNvPr>
          <p:cNvSpPr txBox="1">
            <a:spLocks noChangeArrowheads="1"/>
          </p:cNvSpPr>
          <p:nvPr/>
        </p:nvSpPr>
        <p:spPr bwMode="auto">
          <a:xfrm>
            <a:off x="292100" y="1447800"/>
            <a:ext cx="8559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indent="-342900">
              <a:buFont typeface="Arial" panose="020B0604020202020204" pitchFamily="34" charset="0"/>
              <a:buChar char="•"/>
              <a:defRPr/>
            </a:pPr>
            <a:r>
              <a:rPr lang="en-US" altLang="en-US" sz="2400" dirty="0"/>
              <a:t>Exploring possibility of replacing activated carbon pellets in </a:t>
            </a:r>
            <a:r>
              <a:rPr lang="en-US" altLang="en-US" sz="2400" dirty="0" err="1"/>
              <a:t>XtendFRESH</a:t>
            </a:r>
            <a:r>
              <a:rPr lang="en-US" altLang="en-US" sz="2400" dirty="0"/>
              <a:t> scrubber</a:t>
            </a:r>
          </a:p>
          <a:p>
            <a:pPr>
              <a:buFont typeface="Arial" panose="020B0604020202020204" pitchFamily="34" charset="0"/>
              <a:buChar char="•"/>
              <a:defRPr/>
            </a:pPr>
            <a:r>
              <a:rPr lang="en-US" altLang="en-US" sz="2400" dirty="0"/>
              <a:t>Researched properties of zeolite variants to find optimal type for CO2 removal</a:t>
            </a:r>
          </a:p>
          <a:p>
            <a:pPr>
              <a:buFont typeface="Arial" panose="020B0604020202020204" pitchFamily="34" charset="0"/>
              <a:buChar char="•"/>
              <a:defRPr/>
            </a:pPr>
            <a:r>
              <a:rPr lang="en-US" altLang="en-US" sz="2400" dirty="0"/>
              <a:t>Contacted suppliers to order samples</a:t>
            </a:r>
          </a:p>
        </p:txBody>
      </p:sp>
      <p:pic>
        <p:nvPicPr>
          <p:cNvPr id="27654" name="Picture 4">
            <a:extLst>
              <a:ext uri="{FF2B5EF4-FFF2-40B4-BE49-F238E27FC236}">
                <a16:creationId xmlns:a16="http://schemas.microsoft.com/office/drawing/2014/main" xmlns="" id="{DCF0D03F-D4D2-44FB-B7A5-2812C7D208CA}"/>
              </a:ext>
            </a:extLst>
          </p:cNvPr>
          <p:cNvPicPr>
            <a:picLocks noChangeAspect="1"/>
          </p:cNvPicPr>
          <p:nvPr/>
        </p:nvPicPr>
        <p:blipFill>
          <a:blip r:embed="rId4">
            <a:extLst>
              <a:ext uri="{28A0092B-C50C-407E-A947-70E740481C1C}">
                <a14:useLocalDpi xmlns:a14="http://schemas.microsoft.com/office/drawing/2010/main" val="0"/>
              </a:ext>
            </a:extLst>
          </a:blip>
          <a:srcRect l="5888" t="6943" r="5173" b="4497"/>
          <a:stretch>
            <a:fillRect/>
          </a:stretch>
        </p:blipFill>
        <p:spPr bwMode="auto">
          <a:xfrm>
            <a:off x="457200" y="4167188"/>
            <a:ext cx="3976688" cy="195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a:extLst>
              <a:ext uri="{FF2B5EF4-FFF2-40B4-BE49-F238E27FC236}">
                <a16:creationId xmlns:a16="http://schemas.microsoft.com/office/drawing/2014/main" xmlns="" id="{DE5DAAF9-1A73-469D-8D2A-CEDB8EF640EE}"/>
              </a:ext>
            </a:extLst>
          </p:cNvPr>
          <p:cNvSpPr/>
          <p:nvPr/>
        </p:nvSpPr>
        <p:spPr>
          <a:xfrm>
            <a:off x="1301750" y="5253038"/>
            <a:ext cx="609600" cy="762000"/>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B4BCFF7-F8AE-49AB-9D4C-859AF41A9746}"/>
              </a:ext>
            </a:extLst>
          </p:cNvPr>
          <p:cNvSpPr>
            <a:spLocks noGrp="1"/>
          </p:cNvSpPr>
          <p:nvPr>
            <p:ph type="title"/>
          </p:nvPr>
        </p:nvSpPr>
        <p:spPr/>
        <p:txBody>
          <a:bodyPr/>
          <a:lstStyle/>
          <a:p>
            <a:pPr>
              <a:defRPr/>
            </a:pPr>
            <a:r>
              <a:rPr lang="en-US" dirty="0"/>
              <a:t>Zeolite Research</a:t>
            </a:r>
          </a:p>
        </p:txBody>
      </p:sp>
      <p:sp>
        <p:nvSpPr>
          <p:cNvPr id="29699" name="Content Placeholder 2">
            <a:extLst>
              <a:ext uri="{FF2B5EF4-FFF2-40B4-BE49-F238E27FC236}">
                <a16:creationId xmlns:a16="http://schemas.microsoft.com/office/drawing/2014/main" xmlns="" id="{94777B87-2DE9-49C2-B01A-73DE301506D9}"/>
              </a:ext>
            </a:extLst>
          </p:cNvPr>
          <p:cNvSpPr>
            <a:spLocks noGrp="1" noChangeArrowheads="1"/>
          </p:cNvSpPr>
          <p:nvPr>
            <p:ph idx="1"/>
          </p:nvPr>
        </p:nvSpPr>
        <p:spPr bwMode="auto">
          <a:xfrm>
            <a:off x="292100" y="1600200"/>
            <a:ext cx="4279900" cy="4618038"/>
          </a:xfrm>
        </p:spPr>
        <p:txBody>
          <a:bodyPr wrap="square" numCol="1" anchor="t" anchorCtr="0" compatLnSpc="1">
            <a:prstTxWarp prst="textNoShape">
              <a:avLst/>
            </a:prstTxWarp>
          </a:bodyPr>
          <a:lstStyle/>
          <a:p>
            <a:pPr>
              <a:buFont typeface="Arial" panose="020B0604020202020204" pitchFamily="34" charset="0"/>
              <a:buChar char="•"/>
            </a:pPr>
            <a:r>
              <a:rPr lang="en-US" altLang="en-US" dirty="0"/>
              <a:t>Removed seal from bed in order to replace activated carbon with zeolite</a:t>
            </a:r>
          </a:p>
          <a:p>
            <a:pPr>
              <a:buFont typeface="Arial" panose="020B0604020202020204" pitchFamily="34" charset="0"/>
              <a:buChar char="•"/>
            </a:pPr>
            <a:r>
              <a:rPr lang="en-US" altLang="en-US" dirty="0" smtClean="0"/>
              <a:t>Next steps</a:t>
            </a:r>
            <a:endParaRPr lang="en-US" altLang="en-US" dirty="0"/>
          </a:p>
          <a:p>
            <a:pPr lvl="1">
              <a:buFont typeface="Arial" panose="020B0604020202020204" pitchFamily="34" charset="0"/>
              <a:buChar char="•"/>
            </a:pPr>
            <a:r>
              <a:rPr lang="en-US" altLang="en-US" dirty="0"/>
              <a:t>Fill bed with zeolite pellets</a:t>
            </a:r>
          </a:p>
          <a:p>
            <a:pPr lvl="1">
              <a:buFont typeface="Arial" panose="020B0604020202020204" pitchFamily="34" charset="0"/>
              <a:buChar char="•"/>
            </a:pPr>
            <a:r>
              <a:rPr lang="en-US" altLang="en-US" dirty="0"/>
              <a:t>Measure and calculate scrubbing capacity with bed installed in unit</a:t>
            </a:r>
          </a:p>
          <a:p>
            <a:pPr lvl="1">
              <a:buFont typeface="Arial" panose="020B0604020202020204" pitchFamily="34" charset="0"/>
              <a:buChar char="•"/>
            </a:pPr>
            <a:r>
              <a:rPr lang="en-US" altLang="en-US" dirty="0" smtClean="0"/>
              <a:t>Compare scrubbing rate</a:t>
            </a:r>
            <a:endParaRPr lang="en-US" altLang="en-US" dirty="0"/>
          </a:p>
        </p:txBody>
      </p:sp>
      <p:sp>
        <p:nvSpPr>
          <p:cNvPr id="29700" name="Slide Number Placeholder 3">
            <a:extLst>
              <a:ext uri="{FF2B5EF4-FFF2-40B4-BE49-F238E27FC236}">
                <a16:creationId xmlns:a16="http://schemas.microsoft.com/office/drawing/2014/main" xmlns="" id="{C72C3B97-79B6-4239-B894-14BB6C612EC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F1E8EFD7-DF3D-41A1-90F7-A80942945D5F}" type="slidenum">
              <a:rPr lang="en-US" altLang="en-US" sz="1200" smtClean="0">
                <a:latin typeface="Times New Roman" panose="02020603050405020304" pitchFamily="18" charset="0"/>
              </a:rPr>
              <a:pPr>
                <a:spcBef>
                  <a:spcPct val="0"/>
                </a:spcBef>
                <a:buFontTx/>
                <a:buNone/>
              </a:pPr>
              <a:t>11</a:t>
            </a:fld>
            <a:endParaRPr lang="en-US" altLang="en-US" sz="1200">
              <a:latin typeface="Times New Roman" panose="02020603050405020304" pitchFamily="18" charset="0"/>
            </a:endParaRPr>
          </a:p>
        </p:txBody>
      </p:sp>
      <p:pic>
        <p:nvPicPr>
          <p:cNvPr id="29701" name="Picture 5">
            <a:extLst>
              <a:ext uri="{FF2B5EF4-FFF2-40B4-BE49-F238E27FC236}">
                <a16:creationId xmlns:a16="http://schemas.microsoft.com/office/drawing/2014/main" xmlns="" id="{8984D9C6-45E9-4118-80BA-720CB750A50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524000"/>
            <a:ext cx="3870325"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4F0D4B-58F7-4294-82E2-A068D990C654}"/>
              </a:ext>
            </a:extLst>
          </p:cNvPr>
          <p:cNvSpPr>
            <a:spLocks noGrp="1"/>
          </p:cNvSpPr>
          <p:nvPr>
            <p:ph type="title"/>
          </p:nvPr>
        </p:nvSpPr>
        <p:spPr/>
        <p:txBody>
          <a:bodyPr/>
          <a:lstStyle/>
          <a:p>
            <a:pPr>
              <a:defRPr/>
            </a:pPr>
            <a:r>
              <a:rPr lang="en-US" dirty="0"/>
              <a:t>CTPL Scrubbing Capacity Test</a:t>
            </a:r>
          </a:p>
        </p:txBody>
      </p:sp>
      <p:sp>
        <p:nvSpPr>
          <p:cNvPr id="31747" name="Content Placeholder 2">
            <a:extLst>
              <a:ext uri="{FF2B5EF4-FFF2-40B4-BE49-F238E27FC236}">
                <a16:creationId xmlns:a16="http://schemas.microsoft.com/office/drawing/2014/main" xmlns="" id="{622483AF-5A28-41F5-8403-3D8D518A7E21}"/>
              </a:ext>
            </a:extLst>
          </p:cNvPr>
          <p:cNvSpPr>
            <a:spLocks noGrp="1" noChangeArrowheads="1"/>
          </p:cNvSpPr>
          <p:nvPr>
            <p:ph idx="1"/>
          </p:nvPr>
        </p:nvSpPr>
        <p:spPr bwMode="auto"/>
        <p:txBody>
          <a:bodyPr wrap="square" numCol="1" anchor="t" anchorCtr="0" compatLnSpc="1">
            <a:prstTxWarp prst="textNoShape">
              <a:avLst/>
            </a:prstTxWarp>
          </a:bodyPr>
          <a:lstStyle/>
          <a:p>
            <a:pPr>
              <a:buFont typeface="Arial" panose="020B0604020202020204" pitchFamily="34" charset="0"/>
              <a:buChar char="•"/>
            </a:pPr>
            <a:r>
              <a:rPr lang="en-US" altLang="en-US" dirty="0" err="1"/>
              <a:t>Hapag</a:t>
            </a:r>
            <a:r>
              <a:rPr lang="en-US" altLang="en-US" dirty="0"/>
              <a:t>-Lloyd visitation to factory requested means to confirm scrubbing capacity of assembly</a:t>
            </a:r>
          </a:p>
          <a:p>
            <a:pPr>
              <a:buFont typeface="Arial" panose="020B0604020202020204" pitchFamily="34" charset="0"/>
              <a:buChar char="•"/>
            </a:pPr>
            <a:r>
              <a:rPr lang="en-US" altLang="en-US" dirty="0"/>
              <a:t>Design a test to find the scrubbing capacity of an </a:t>
            </a:r>
            <a:r>
              <a:rPr lang="en-US" altLang="en-US" dirty="0" err="1"/>
              <a:t>XtendFRESH</a:t>
            </a:r>
            <a:r>
              <a:rPr lang="en-US" altLang="en-US" dirty="0"/>
              <a:t> scrubbing bed</a:t>
            </a:r>
          </a:p>
          <a:p>
            <a:pPr>
              <a:buFont typeface="Arial" panose="020B0604020202020204" pitchFamily="34" charset="0"/>
              <a:buChar char="•"/>
            </a:pPr>
            <a:r>
              <a:rPr lang="en-US" altLang="en-US" dirty="0"/>
              <a:t>Drafted a simple configuration of the setup</a:t>
            </a:r>
          </a:p>
          <a:p>
            <a:pPr>
              <a:buFont typeface="Arial" panose="020B0604020202020204" pitchFamily="34" charset="0"/>
              <a:buChar char="•"/>
            </a:pPr>
            <a:r>
              <a:rPr lang="en-US" altLang="en-US" dirty="0"/>
              <a:t>Identified CO2 sensor with appropriate sensitivity (~10,000 ppm) that could be utilized in test where CO2 content would typically be ~4000 </a:t>
            </a:r>
            <a:r>
              <a:rPr lang="en-US" altLang="en-US" dirty="0" smtClean="0"/>
              <a:t>ppm</a:t>
            </a:r>
          </a:p>
        </p:txBody>
      </p:sp>
      <p:sp>
        <p:nvSpPr>
          <p:cNvPr id="31748" name="Slide Number Placeholder 3">
            <a:extLst>
              <a:ext uri="{FF2B5EF4-FFF2-40B4-BE49-F238E27FC236}">
                <a16:creationId xmlns:a16="http://schemas.microsoft.com/office/drawing/2014/main" xmlns="" id="{99051DD4-F615-4F5D-B9E9-325B4B42534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87D40483-5E5E-434F-9D4A-DE82EB6F5B96}" type="slidenum">
              <a:rPr lang="en-US" altLang="en-US" sz="1200" smtClean="0">
                <a:latin typeface="Times New Roman" panose="02020603050405020304" pitchFamily="18" charset="0"/>
              </a:rPr>
              <a:pPr>
                <a:spcBef>
                  <a:spcPct val="0"/>
                </a:spcBef>
                <a:buFontTx/>
                <a:buNone/>
              </a:pPr>
              <a:t>12</a:t>
            </a:fld>
            <a:endParaRPr lang="en-US" altLang="en-US" sz="1200">
              <a:latin typeface="Times New Roman" panose="02020603050405020304" pitchFamily="18" charset="0"/>
            </a:endParaRPr>
          </a:p>
        </p:txBody>
      </p:sp>
      <p:pic>
        <p:nvPicPr>
          <p:cNvPr id="31749" name="Picture 2" descr="K30 10,000ppm CO2 Sensor">
            <a:extLst>
              <a:ext uri="{FF2B5EF4-FFF2-40B4-BE49-F238E27FC236}">
                <a16:creationId xmlns:a16="http://schemas.microsoft.com/office/drawing/2014/main" xmlns="" id="{E97636B3-4845-4E52-AA92-CA674BE9C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4810125"/>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4">
            <a:extLst>
              <a:ext uri="{FF2B5EF4-FFF2-40B4-BE49-F238E27FC236}">
                <a16:creationId xmlns:a16="http://schemas.microsoft.com/office/drawing/2014/main" xmlns="" id="{20CC04A3-AD0E-4647-B6DB-1D008306F8E5}"/>
              </a:ext>
            </a:extLst>
          </p:cNvPr>
          <p:cNvSpPr txBox="1">
            <a:spLocks noChangeArrowheads="1"/>
          </p:cNvSpPr>
          <p:nvPr/>
        </p:nvSpPr>
        <p:spPr bwMode="auto">
          <a:xfrm>
            <a:off x="4724400" y="6481763"/>
            <a:ext cx="25146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r>
              <a:rPr lang="en-US" altLang="en-US" sz="1400" i="1"/>
              <a:t>K30 10,000ppm CO2 Sensor</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CTPL Scrubbing Capacity Test</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Next steps</a:t>
            </a:r>
          </a:p>
          <a:p>
            <a:pPr lvl="1">
              <a:buFont typeface="Arial" panose="020B0604020202020204" pitchFamily="34" charset="0"/>
              <a:buChar char="•"/>
            </a:pPr>
            <a:r>
              <a:rPr lang="en-US" dirty="0" smtClean="0"/>
              <a:t>Find desired injection of N2, CO2</a:t>
            </a:r>
          </a:p>
          <a:p>
            <a:pPr lvl="1">
              <a:buFont typeface="Arial" panose="020B0604020202020204" pitchFamily="34" charset="0"/>
              <a:buChar char="•"/>
            </a:pPr>
            <a:r>
              <a:rPr lang="en-US" dirty="0" smtClean="0"/>
              <a:t>Acquire remaining materials (fans, scrubber, sensors)</a:t>
            </a:r>
          </a:p>
          <a:p>
            <a:pPr lvl="1">
              <a:buFont typeface="Arial" panose="020B0604020202020204" pitchFamily="34" charset="0"/>
              <a:buChar char="•"/>
            </a:pPr>
            <a:r>
              <a:rPr lang="en-US" dirty="0" smtClean="0"/>
              <a:t>Assemble and test</a:t>
            </a:r>
          </a:p>
          <a:p>
            <a:pPr lvl="1">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pPr>
              <a:defRPr/>
            </a:pPr>
            <a:fld id="{A14A2E49-13EB-4DCD-921E-1D78171BCB44}" type="slidenum">
              <a:rPr lang="en-US" altLang="en-US" smtClean="0"/>
              <a:pPr>
                <a:defRPr/>
              </a:pPr>
              <a:t>13</a:t>
            </a:fld>
            <a:endParaRPr lang="en-US" altLang="en-US"/>
          </a:p>
        </p:txBody>
      </p:sp>
      <p:pic>
        <p:nvPicPr>
          <p:cNvPr id="5" name="Picture 4"/>
          <p:cNvPicPr>
            <a:picLocks noChangeAspect="1"/>
          </p:cNvPicPr>
          <p:nvPr/>
        </p:nvPicPr>
        <p:blipFill>
          <a:blip r:embed="rId3"/>
          <a:stretch>
            <a:fillRect/>
          </a:stretch>
        </p:blipFill>
        <p:spPr>
          <a:xfrm>
            <a:off x="1924533" y="3742386"/>
            <a:ext cx="5294934" cy="2827976"/>
          </a:xfrm>
          <a:prstGeom prst="rect">
            <a:avLst/>
          </a:prstGeom>
        </p:spPr>
      </p:pic>
    </p:spTree>
    <p:extLst>
      <p:ext uri="{BB962C8B-B14F-4D97-AF65-F5344CB8AC3E}">
        <p14:creationId xmlns:p14="http://schemas.microsoft.com/office/powerpoint/2010/main" val="4089779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86446C-EE1A-4A9E-BA05-867FC8F80D19}"/>
              </a:ext>
            </a:extLst>
          </p:cNvPr>
          <p:cNvSpPr>
            <a:spLocks noGrp="1"/>
          </p:cNvSpPr>
          <p:nvPr>
            <p:ph type="title"/>
          </p:nvPr>
        </p:nvSpPr>
        <p:spPr/>
        <p:txBody>
          <a:bodyPr/>
          <a:lstStyle/>
          <a:p>
            <a:pPr>
              <a:defRPr/>
            </a:pPr>
            <a:r>
              <a:rPr lang="en-US" sz="3000" dirty="0"/>
              <a:t>MCI Star Cool MEMBRANE Investigation</a:t>
            </a:r>
          </a:p>
        </p:txBody>
      </p:sp>
      <p:sp>
        <p:nvSpPr>
          <p:cNvPr id="33795" name="Content Placeholder 2">
            <a:extLst>
              <a:ext uri="{FF2B5EF4-FFF2-40B4-BE49-F238E27FC236}">
                <a16:creationId xmlns:a16="http://schemas.microsoft.com/office/drawing/2014/main" xmlns="" id="{5A58D2D5-D60C-474D-8AAB-E4AB8A708D00}"/>
              </a:ext>
            </a:extLst>
          </p:cNvPr>
          <p:cNvSpPr>
            <a:spLocks noGrp="1" noChangeArrowheads="1"/>
          </p:cNvSpPr>
          <p:nvPr>
            <p:ph idx="1"/>
          </p:nvPr>
        </p:nvSpPr>
        <p:spPr bwMode="auto"/>
        <p:txBody>
          <a:bodyPr wrap="square" numCol="1" anchor="t" anchorCtr="0" compatLnSpc="1">
            <a:prstTxWarp prst="textNoShape">
              <a:avLst/>
            </a:prstTxWarp>
          </a:bodyPr>
          <a:lstStyle/>
          <a:p>
            <a:pPr>
              <a:buFont typeface="Arial" panose="020B0604020202020204" pitchFamily="34" charset="0"/>
              <a:buChar char="•"/>
            </a:pPr>
            <a:r>
              <a:rPr lang="en-US" altLang="en-US" dirty="0"/>
              <a:t>Examine the mechanics and performance of Maersk Container Industry (MCI) Star Cool filter membrane</a:t>
            </a:r>
          </a:p>
          <a:p>
            <a:pPr>
              <a:buFont typeface="Arial" panose="020B0604020202020204" pitchFamily="34" charset="0"/>
              <a:buChar char="•"/>
            </a:pPr>
            <a:r>
              <a:rPr lang="en-US" altLang="en-US" dirty="0"/>
              <a:t>Compare Star Cool and </a:t>
            </a:r>
            <a:r>
              <a:rPr lang="en-US" altLang="en-US" dirty="0" err="1" smtClean="0"/>
              <a:t>XtendFRESH</a:t>
            </a:r>
            <a:r>
              <a:rPr lang="en-US" altLang="en-US" dirty="0" smtClean="0"/>
              <a:t> scrubbing rate</a:t>
            </a:r>
            <a:endParaRPr lang="en-US" altLang="en-US" dirty="0"/>
          </a:p>
          <a:p>
            <a:pPr>
              <a:buFont typeface="Arial" panose="020B0604020202020204" pitchFamily="34" charset="0"/>
              <a:buChar char="•"/>
            </a:pPr>
            <a:r>
              <a:rPr lang="en-US" altLang="en-US" dirty="0"/>
              <a:t>Unassembled the membrane with help of lab technician</a:t>
            </a:r>
          </a:p>
          <a:p>
            <a:pPr>
              <a:buFont typeface="Arial" panose="020B0604020202020204" pitchFamily="34" charset="0"/>
              <a:buChar char="•"/>
            </a:pPr>
            <a:r>
              <a:rPr lang="en-US" altLang="en-US" dirty="0"/>
              <a:t>Researched cross flow filtration </a:t>
            </a:r>
            <a:r>
              <a:rPr lang="en-US" altLang="en-US" dirty="0" smtClean="0"/>
              <a:t>system</a:t>
            </a:r>
          </a:p>
        </p:txBody>
      </p:sp>
      <p:sp>
        <p:nvSpPr>
          <p:cNvPr id="33796" name="Slide Number Placeholder 3">
            <a:extLst>
              <a:ext uri="{FF2B5EF4-FFF2-40B4-BE49-F238E27FC236}">
                <a16:creationId xmlns:a16="http://schemas.microsoft.com/office/drawing/2014/main" xmlns="" id="{7571FF9E-F642-4226-BB91-BE5623F6353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D9DD2C83-1164-4CCE-BF99-D9BC56DE2429}" type="slidenum">
              <a:rPr lang="en-US" altLang="en-US" sz="1200" smtClean="0">
                <a:latin typeface="Times New Roman" panose="02020603050405020304" pitchFamily="18" charset="0"/>
              </a:rPr>
              <a:pPr>
                <a:spcBef>
                  <a:spcPct val="0"/>
                </a:spcBef>
                <a:buFontTx/>
                <a:buNone/>
              </a:pPr>
              <a:t>14</a:t>
            </a:fld>
            <a:endParaRPr lang="en-US" altLang="en-US" sz="1200">
              <a:latin typeface="Times New Roman" panose="02020603050405020304" pitchFamily="18" charset="0"/>
            </a:endParaRPr>
          </a:p>
        </p:txBody>
      </p:sp>
      <p:pic>
        <p:nvPicPr>
          <p:cNvPr id="33797" name="Picture 6" descr="Image result for mci starcool">
            <a:extLst>
              <a:ext uri="{FF2B5EF4-FFF2-40B4-BE49-F238E27FC236}">
                <a16:creationId xmlns:a16="http://schemas.microsoft.com/office/drawing/2014/main" xmlns="" id="{5C4F2E5E-8D28-4C9C-B5D2-EF1F44BB8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140200"/>
            <a:ext cx="3048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0C22A6-897D-4098-BE86-B11B7A93DB7D}"/>
              </a:ext>
            </a:extLst>
          </p:cNvPr>
          <p:cNvSpPr>
            <a:spLocks noGrp="1"/>
          </p:cNvSpPr>
          <p:nvPr>
            <p:ph type="title"/>
          </p:nvPr>
        </p:nvSpPr>
        <p:spPr/>
        <p:txBody>
          <a:bodyPr/>
          <a:lstStyle/>
          <a:p>
            <a:pPr>
              <a:defRPr/>
            </a:pPr>
            <a:r>
              <a:rPr lang="en-US" sz="3000" dirty="0"/>
              <a:t>MCI Star Cool MEMBRANE Investigation</a:t>
            </a:r>
          </a:p>
        </p:txBody>
      </p:sp>
      <p:sp>
        <p:nvSpPr>
          <p:cNvPr id="35843" name="Slide Number Placeholder 3">
            <a:extLst>
              <a:ext uri="{FF2B5EF4-FFF2-40B4-BE49-F238E27FC236}">
                <a16:creationId xmlns:a16="http://schemas.microsoft.com/office/drawing/2014/main" xmlns="" id="{F0AE4438-0171-453C-80C2-FF31141BA4F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1CD50E9D-A675-4713-A71A-6330FC19F8C4}" type="slidenum">
              <a:rPr lang="en-US" altLang="en-US" sz="1200" smtClean="0">
                <a:latin typeface="Times New Roman" panose="02020603050405020304" pitchFamily="18" charset="0"/>
              </a:rPr>
              <a:pPr>
                <a:spcBef>
                  <a:spcPct val="0"/>
                </a:spcBef>
                <a:buFontTx/>
                <a:buNone/>
              </a:pPr>
              <a:t>15</a:t>
            </a:fld>
            <a:endParaRPr lang="en-US" altLang="en-US" sz="1200">
              <a:latin typeface="Times New Roman" panose="02020603050405020304" pitchFamily="18" charset="0"/>
            </a:endParaRPr>
          </a:p>
        </p:txBody>
      </p:sp>
      <p:pic>
        <p:nvPicPr>
          <p:cNvPr id="35844" name="Picture 9">
            <a:extLst>
              <a:ext uri="{FF2B5EF4-FFF2-40B4-BE49-F238E27FC236}">
                <a16:creationId xmlns:a16="http://schemas.microsoft.com/office/drawing/2014/main" xmlns="" id="{27BCFF8A-9820-4E32-9AA5-A857B79508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201738"/>
            <a:ext cx="4219575" cy="446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Content Placeholder 16">
            <a:extLst>
              <a:ext uri="{FF2B5EF4-FFF2-40B4-BE49-F238E27FC236}">
                <a16:creationId xmlns:a16="http://schemas.microsoft.com/office/drawing/2014/main" xmlns="" id="{42FE6E80-967A-476F-85E2-E00B15C18AB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l="12375" t="7188" r="10757" b="2060"/>
          <a:stretch>
            <a:fillRect/>
          </a:stretch>
        </p:blipFill>
        <p:spPr bwMode="auto">
          <a:xfrm>
            <a:off x="4519613" y="1690688"/>
            <a:ext cx="4332287" cy="3835400"/>
          </a:xfrm>
        </p:spPr>
      </p:pic>
      <p:sp>
        <p:nvSpPr>
          <p:cNvPr id="13" name="Rounded Rectangle 12">
            <a:extLst>
              <a:ext uri="{FF2B5EF4-FFF2-40B4-BE49-F238E27FC236}">
                <a16:creationId xmlns:a16="http://schemas.microsoft.com/office/drawing/2014/main" xmlns="" id="{3050719D-7779-418B-9149-49A318104203}"/>
              </a:ext>
            </a:extLst>
          </p:cNvPr>
          <p:cNvSpPr/>
          <p:nvPr/>
        </p:nvSpPr>
        <p:spPr>
          <a:xfrm>
            <a:off x="3733800" y="2878138"/>
            <a:ext cx="609600" cy="1905000"/>
          </a:xfrm>
          <a:prstGeom prst="roundRect">
            <a:avLst/>
          </a:prstGeom>
          <a:noFill/>
          <a:ln w="38100"/>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a:p>
        </p:txBody>
      </p:sp>
      <p:cxnSp>
        <p:nvCxnSpPr>
          <p:cNvPr id="15" name="Straight Arrow Connector 14">
            <a:extLst>
              <a:ext uri="{FF2B5EF4-FFF2-40B4-BE49-F238E27FC236}">
                <a16:creationId xmlns:a16="http://schemas.microsoft.com/office/drawing/2014/main" xmlns="" id="{98F1169F-78D6-45AE-ACA7-BE1E4CCE0BBB}"/>
              </a:ext>
            </a:extLst>
          </p:cNvPr>
          <p:cNvCxnSpPr/>
          <p:nvPr/>
        </p:nvCxnSpPr>
        <p:spPr>
          <a:xfrm flipV="1">
            <a:off x="6662738" y="1430338"/>
            <a:ext cx="0" cy="914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xmlns="" id="{B2DE521C-039A-40A8-966E-B539868D5795}"/>
              </a:ext>
            </a:extLst>
          </p:cNvPr>
          <p:cNvCxnSpPr/>
          <p:nvPr/>
        </p:nvCxnSpPr>
        <p:spPr>
          <a:xfrm flipV="1">
            <a:off x="6662738" y="4478338"/>
            <a:ext cx="0" cy="914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a:extLst>
              <a:ext uri="{FF2B5EF4-FFF2-40B4-BE49-F238E27FC236}">
                <a16:creationId xmlns:a16="http://schemas.microsoft.com/office/drawing/2014/main" xmlns="" id="{F612E8A3-0BAA-4116-8365-A76D654523ED}"/>
              </a:ext>
            </a:extLst>
          </p:cNvPr>
          <p:cNvCxnSpPr/>
          <p:nvPr/>
        </p:nvCxnSpPr>
        <p:spPr>
          <a:xfrm flipH="1">
            <a:off x="5257800" y="3259138"/>
            <a:ext cx="685800" cy="17621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5850" name="TextBox 19">
            <a:extLst>
              <a:ext uri="{FF2B5EF4-FFF2-40B4-BE49-F238E27FC236}">
                <a16:creationId xmlns:a16="http://schemas.microsoft.com/office/drawing/2014/main" xmlns="" id="{BC440879-8450-400E-91C5-727F38E05072}"/>
              </a:ext>
            </a:extLst>
          </p:cNvPr>
          <p:cNvSpPr txBox="1">
            <a:spLocks noChangeArrowheads="1"/>
          </p:cNvSpPr>
          <p:nvPr/>
        </p:nvSpPr>
        <p:spPr bwMode="auto">
          <a:xfrm>
            <a:off x="6096000" y="1006475"/>
            <a:ext cx="129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r>
              <a:rPr lang="en-US" altLang="en-US" sz="1800" b="1">
                <a:solidFill>
                  <a:schemeClr val="bg2"/>
                </a:solidFill>
              </a:rPr>
              <a:t>Retentate</a:t>
            </a:r>
          </a:p>
        </p:txBody>
      </p:sp>
      <p:sp>
        <p:nvSpPr>
          <p:cNvPr id="35851" name="TextBox 20">
            <a:extLst>
              <a:ext uri="{FF2B5EF4-FFF2-40B4-BE49-F238E27FC236}">
                <a16:creationId xmlns:a16="http://schemas.microsoft.com/office/drawing/2014/main" xmlns="" id="{A87FD096-6B30-4D87-BFEF-41406B5DD137}"/>
              </a:ext>
            </a:extLst>
          </p:cNvPr>
          <p:cNvSpPr txBox="1">
            <a:spLocks noChangeArrowheads="1"/>
          </p:cNvSpPr>
          <p:nvPr/>
        </p:nvSpPr>
        <p:spPr bwMode="auto">
          <a:xfrm>
            <a:off x="6286500" y="5553075"/>
            <a:ext cx="914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r>
              <a:rPr lang="en-US" altLang="en-US" sz="1800" b="1">
                <a:solidFill>
                  <a:schemeClr val="bg2"/>
                </a:solidFill>
              </a:rPr>
              <a:t>Feed</a:t>
            </a:r>
          </a:p>
        </p:txBody>
      </p:sp>
      <p:sp>
        <p:nvSpPr>
          <p:cNvPr id="22" name="TextBox 21">
            <a:extLst>
              <a:ext uri="{FF2B5EF4-FFF2-40B4-BE49-F238E27FC236}">
                <a16:creationId xmlns:a16="http://schemas.microsoft.com/office/drawing/2014/main" xmlns="" id="{3566948A-E1BD-42F6-9E4E-281F71D67406}"/>
              </a:ext>
            </a:extLst>
          </p:cNvPr>
          <p:cNvSpPr txBox="1"/>
          <p:nvPr/>
        </p:nvSpPr>
        <p:spPr>
          <a:xfrm>
            <a:off x="4629150" y="3608388"/>
            <a:ext cx="1295400" cy="369887"/>
          </a:xfrm>
          <a:prstGeom prst="rect">
            <a:avLst/>
          </a:prstGeom>
          <a:noFill/>
          <a:effectLst>
            <a:outerShdw blurRad="50800" dist="38100" dir="2700000" algn="tl" rotWithShape="0">
              <a:prstClr val="black">
                <a:alpha val="40000"/>
              </a:prstClr>
            </a:outerShdw>
          </a:effectLst>
        </p:spPr>
        <p:txBody>
          <a:bodyPr>
            <a:spAutoFit/>
          </a:bodyPr>
          <a:lstStyle/>
          <a:p>
            <a:pPr>
              <a:defRPr/>
            </a:pPr>
            <a:r>
              <a:rPr lang="en-US" b="1" dirty="0">
                <a:solidFill>
                  <a:schemeClr val="accent5"/>
                </a:solidFill>
              </a:rPr>
              <a:t>Permeate</a:t>
            </a:r>
          </a:p>
        </p:txBody>
      </p:sp>
      <p:sp>
        <p:nvSpPr>
          <p:cNvPr id="35853" name="TextBox 2">
            <a:extLst>
              <a:ext uri="{FF2B5EF4-FFF2-40B4-BE49-F238E27FC236}">
                <a16:creationId xmlns:a16="http://schemas.microsoft.com/office/drawing/2014/main" xmlns="" id="{D4B5250E-3201-4491-8605-20EFC84358D6}"/>
              </a:ext>
            </a:extLst>
          </p:cNvPr>
          <p:cNvSpPr txBox="1">
            <a:spLocks noChangeArrowheads="1"/>
          </p:cNvSpPr>
          <p:nvPr/>
        </p:nvSpPr>
        <p:spPr bwMode="auto">
          <a:xfrm>
            <a:off x="571500" y="5975350"/>
            <a:ext cx="75438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r>
              <a:rPr lang="en-US" altLang="en-US" sz="1100" i="1"/>
              <a:t>Left: Cross flow filtration diagram from GE Life Sciences Cross Flow Filtration Method Handbook</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BE53B9-26D2-439D-B36A-06C8F9A888C2}"/>
              </a:ext>
            </a:extLst>
          </p:cNvPr>
          <p:cNvSpPr>
            <a:spLocks noGrp="1"/>
          </p:cNvSpPr>
          <p:nvPr>
            <p:ph type="title"/>
          </p:nvPr>
        </p:nvSpPr>
        <p:spPr/>
        <p:txBody>
          <a:bodyPr/>
          <a:lstStyle/>
          <a:p>
            <a:pPr>
              <a:defRPr/>
            </a:pPr>
            <a:r>
              <a:rPr lang="en-US" sz="3000" dirty="0"/>
              <a:t>MCI Star Cool MEMBRANE Investigation</a:t>
            </a:r>
          </a:p>
        </p:txBody>
      </p:sp>
      <p:sp>
        <p:nvSpPr>
          <p:cNvPr id="37891" name="Content Placeholder 2">
            <a:extLst>
              <a:ext uri="{FF2B5EF4-FFF2-40B4-BE49-F238E27FC236}">
                <a16:creationId xmlns:a16="http://schemas.microsoft.com/office/drawing/2014/main" xmlns="" id="{DD4BE4CE-D065-4BDC-B094-B832B5F35391}"/>
              </a:ext>
            </a:extLst>
          </p:cNvPr>
          <p:cNvSpPr>
            <a:spLocks noGrp="1" noChangeArrowheads="1"/>
          </p:cNvSpPr>
          <p:nvPr>
            <p:ph idx="1"/>
          </p:nvPr>
        </p:nvSpPr>
        <p:spPr bwMode="auto">
          <a:xfrm>
            <a:off x="292100" y="1163638"/>
            <a:ext cx="8559800" cy="4618037"/>
          </a:xfrm>
        </p:spPr>
        <p:txBody>
          <a:bodyPr wrap="square" numCol="1" anchor="t" anchorCtr="0" compatLnSpc="1">
            <a:prstTxWarp prst="textNoShape">
              <a:avLst/>
            </a:prstTxWarp>
          </a:bodyPr>
          <a:lstStyle/>
          <a:p>
            <a:endParaRPr lang="en-US" altLang="en-US"/>
          </a:p>
        </p:txBody>
      </p:sp>
      <p:sp>
        <p:nvSpPr>
          <p:cNvPr id="37892" name="Slide Number Placeholder 3">
            <a:extLst>
              <a:ext uri="{FF2B5EF4-FFF2-40B4-BE49-F238E27FC236}">
                <a16:creationId xmlns:a16="http://schemas.microsoft.com/office/drawing/2014/main" xmlns="" id="{BA040CF3-00CF-4B6B-9A82-6B776C82323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12DD4865-29D0-43AA-ADFA-6EAEB67D78AC}" type="slidenum">
              <a:rPr lang="en-US" altLang="en-US" sz="1200" smtClean="0">
                <a:latin typeface="Times New Roman" panose="02020603050405020304" pitchFamily="18" charset="0"/>
              </a:rPr>
              <a:pPr>
                <a:spcBef>
                  <a:spcPct val="0"/>
                </a:spcBef>
                <a:buFontTx/>
                <a:buNone/>
              </a:pPr>
              <a:t>16</a:t>
            </a:fld>
            <a:endParaRPr lang="en-US" altLang="en-US" sz="1200">
              <a:latin typeface="Times New Roman" panose="02020603050405020304" pitchFamily="18" charset="0"/>
            </a:endParaRPr>
          </a:p>
        </p:txBody>
      </p:sp>
      <p:pic>
        <p:nvPicPr>
          <p:cNvPr id="37893" name="Content Placeholder 7">
            <a:extLst>
              <a:ext uri="{FF2B5EF4-FFF2-40B4-BE49-F238E27FC236}">
                <a16:creationId xmlns:a16="http://schemas.microsoft.com/office/drawing/2014/main" xmlns="" id="{DDF06921-F760-4058-82C0-B7D66B85E9C5}"/>
              </a:ext>
            </a:extLst>
          </p:cNvPr>
          <p:cNvPicPr>
            <a:picLocks noChangeAspect="1"/>
          </p:cNvPicPr>
          <p:nvPr/>
        </p:nvPicPr>
        <p:blipFill>
          <a:blip r:embed="rId3">
            <a:extLst>
              <a:ext uri="{28A0092B-C50C-407E-A947-70E740481C1C}">
                <a14:useLocalDpi xmlns:a14="http://schemas.microsoft.com/office/drawing/2010/main" val="0"/>
              </a:ext>
            </a:extLst>
          </a:blip>
          <a:srcRect l="22801" t="19046" r="22801" b="8424"/>
          <a:stretch>
            <a:fillRect/>
          </a:stretch>
        </p:blipFill>
        <p:spPr bwMode="auto">
          <a:xfrm>
            <a:off x="765175" y="3783013"/>
            <a:ext cx="2681288"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Picture 5">
            <a:extLst>
              <a:ext uri="{FF2B5EF4-FFF2-40B4-BE49-F238E27FC236}">
                <a16:creationId xmlns:a16="http://schemas.microsoft.com/office/drawing/2014/main" xmlns="" id="{EB7FDD1C-15A6-4136-A715-6DB6ECE5D1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714500"/>
            <a:ext cx="5513388" cy="1989138"/>
          </a:xfrm>
          <a:prstGeom prst="rect">
            <a:avLst/>
          </a:prstGeom>
          <a:noFill/>
          <a:ln w="9525">
            <a:solidFill>
              <a:srgbClr val="66CCFF"/>
            </a:solidFill>
            <a:miter lim="800000"/>
            <a:headEnd/>
            <a:tailEnd/>
          </a:ln>
          <a:extLst>
            <a:ext uri="{909E8E84-426E-40DD-AFC4-6F175D3DCCD1}">
              <a14:hiddenFill xmlns:a14="http://schemas.microsoft.com/office/drawing/2010/main">
                <a:solidFill>
                  <a:srgbClr val="FFFFFF"/>
                </a:solidFill>
              </a14:hiddenFill>
            </a:ext>
          </a:extLst>
        </p:spPr>
      </p:pic>
      <p:pic>
        <p:nvPicPr>
          <p:cNvPr id="37895" name="Picture 6">
            <a:extLst>
              <a:ext uri="{FF2B5EF4-FFF2-40B4-BE49-F238E27FC236}">
                <a16:creationId xmlns:a16="http://schemas.microsoft.com/office/drawing/2014/main" xmlns="" id="{32313D81-5FA4-4E31-B932-364553A421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3781425"/>
            <a:ext cx="3524250"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xmlns="" id="{424F2A59-9A55-4682-A694-8335D27F35D5}"/>
              </a:ext>
            </a:extLst>
          </p:cNvPr>
          <p:cNvSpPr txBox="1"/>
          <p:nvPr/>
        </p:nvSpPr>
        <p:spPr>
          <a:xfrm>
            <a:off x="6400800" y="2157413"/>
            <a:ext cx="1447800" cy="900112"/>
          </a:xfrm>
          <a:prstGeom prst="rect">
            <a:avLst/>
          </a:prstGeom>
          <a:noFill/>
        </p:spPr>
        <p:txBody>
          <a:bodyPr>
            <a:spAutoFit/>
          </a:bodyPr>
          <a:lstStyle/>
          <a:p>
            <a:pPr>
              <a:defRPr/>
            </a:pPr>
            <a:r>
              <a:rPr lang="en-US" sz="1050" i="1" dirty="0"/>
              <a:t>Left: Cassette diagram from GE Life Sciences Cross Flow Filtration Method Handbook</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A697D5-434E-41B2-A3CC-7EAA82CFD901}"/>
              </a:ext>
            </a:extLst>
          </p:cNvPr>
          <p:cNvSpPr>
            <a:spLocks noGrp="1"/>
          </p:cNvSpPr>
          <p:nvPr>
            <p:ph type="title"/>
          </p:nvPr>
        </p:nvSpPr>
        <p:spPr/>
        <p:txBody>
          <a:bodyPr/>
          <a:lstStyle/>
          <a:p>
            <a:pPr>
              <a:defRPr/>
            </a:pPr>
            <a:r>
              <a:rPr lang="en-US" dirty="0"/>
              <a:t>Panel Glove Gasket Testing</a:t>
            </a:r>
          </a:p>
        </p:txBody>
      </p:sp>
      <p:sp>
        <p:nvSpPr>
          <p:cNvPr id="39939" name="Content Placeholder 2">
            <a:extLst>
              <a:ext uri="{FF2B5EF4-FFF2-40B4-BE49-F238E27FC236}">
                <a16:creationId xmlns:a16="http://schemas.microsoft.com/office/drawing/2014/main" xmlns="" id="{1483E97D-928E-4421-9A92-F1BEDCE2764E}"/>
              </a:ext>
            </a:extLst>
          </p:cNvPr>
          <p:cNvSpPr>
            <a:spLocks noGrp="1" noChangeArrowheads="1"/>
          </p:cNvSpPr>
          <p:nvPr>
            <p:ph idx="1"/>
          </p:nvPr>
        </p:nvSpPr>
        <p:spPr bwMode="auto"/>
        <p:txBody>
          <a:bodyPr wrap="square" numCol="1" anchor="t" anchorCtr="0" compatLnSpc="1">
            <a:prstTxWarp prst="textNoShape">
              <a:avLst/>
            </a:prstTxWarp>
          </a:bodyPr>
          <a:lstStyle/>
          <a:p>
            <a:pPr>
              <a:buFont typeface="Arial" panose="020B0604020202020204" pitchFamily="34" charset="0"/>
              <a:buChar char="•"/>
            </a:pPr>
            <a:r>
              <a:rPr lang="en-US" altLang="en-US"/>
              <a:t>Worked alongside Cyril to conduct preliminary tests on a new gasket</a:t>
            </a:r>
          </a:p>
          <a:p>
            <a:pPr>
              <a:buFont typeface="Arial" panose="020B0604020202020204" pitchFamily="34" charset="0"/>
              <a:buChar char="•"/>
            </a:pPr>
            <a:r>
              <a:rPr lang="en-US" altLang="en-US"/>
              <a:t>Goals</a:t>
            </a:r>
          </a:p>
          <a:p>
            <a:pPr lvl="1">
              <a:buFont typeface="Arial" panose="020B0604020202020204" pitchFamily="34" charset="0"/>
              <a:buChar char="•"/>
            </a:pPr>
            <a:r>
              <a:rPr lang="en-US" altLang="en-US"/>
              <a:t>Determine pressure decay results</a:t>
            </a:r>
          </a:p>
          <a:p>
            <a:pPr lvl="1">
              <a:buFont typeface="Arial" panose="020B0604020202020204" pitchFamily="34" charset="0"/>
              <a:buChar char="•"/>
            </a:pPr>
            <a:r>
              <a:rPr lang="en-US" altLang="en-US"/>
              <a:t>Determine torque requirements</a:t>
            </a:r>
          </a:p>
          <a:p>
            <a:pPr lvl="1">
              <a:buFont typeface="Arial" panose="020B0604020202020204" pitchFamily="34" charset="0"/>
              <a:buChar char="•"/>
            </a:pPr>
            <a:r>
              <a:rPr lang="en-US" altLang="en-US"/>
              <a:t>Evaluate compression set</a:t>
            </a:r>
          </a:p>
          <a:p>
            <a:pPr lvl="2">
              <a:buFont typeface="Arial" panose="020B0604020202020204" pitchFamily="34" charset="0"/>
              <a:buChar char="•"/>
            </a:pPr>
            <a:r>
              <a:rPr lang="en-US" altLang="en-US"/>
              <a:t>Heat aging of gasket</a:t>
            </a:r>
          </a:p>
          <a:p>
            <a:pPr lvl="2">
              <a:buFont typeface="Arial" panose="020B0604020202020204" pitchFamily="34" charset="0"/>
              <a:buChar char="•"/>
            </a:pPr>
            <a:r>
              <a:rPr lang="en-US" altLang="en-US"/>
              <a:t>Load over time</a:t>
            </a:r>
          </a:p>
        </p:txBody>
      </p:sp>
      <p:sp>
        <p:nvSpPr>
          <p:cNvPr id="39940" name="Slide Number Placeholder 3">
            <a:extLst>
              <a:ext uri="{FF2B5EF4-FFF2-40B4-BE49-F238E27FC236}">
                <a16:creationId xmlns:a16="http://schemas.microsoft.com/office/drawing/2014/main" xmlns="" id="{FB37FB56-059D-4FD1-80F1-2FD056BEFF9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EC1EAC59-D37B-4337-A108-5D7BBD3C22DE}" type="slidenum">
              <a:rPr lang="en-US" altLang="en-US" sz="1200" smtClean="0">
                <a:latin typeface="Times New Roman" panose="02020603050405020304" pitchFamily="18" charset="0"/>
              </a:rPr>
              <a:pPr>
                <a:spcBef>
                  <a:spcPct val="0"/>
                </a:spcBef>
                <a:buFontTx/>
                <a:buNone/>
              </a:pPr>
              <a:t>17</a:t>
            </a:fld>
            <a:endParaRPr lang="en-US" altLang="en-US" sz="1200">
              <a:latin typeface="Times New Roman" panose="02020603050405020304" pitchFamily="18" charset="0"/>
            </a:endParaRPr>
          </a:p>
        </p:txBody>
      </p:sp>
      <p:pic>
        <p:nvPicPr>
          <p:cNvPr id="39941" name="Picture 2">
            <a:extLst>
              <a:ext uri="{FF2B5EF4-FFF2-40B4-BE49-F238E27FC236}">
                <a16:creationId xmlns:a16="http://schemas.microsoft.com/office/drawing/2014/main" xmlns="" id="{7CFDB0D9-E55B-4215-B4D3-286711E7BD3C}"/>
              </a:ext>
            </a:extLst>
          </p:cNvPr>
          <p:cNvPicPr>
            <a:picLocks noChangeAspect="1"/>
          </p:cNvPicPr>
          <p:nvPr/>
        </p:nvPicPr>
        <p:blipFill>
          <a:blip r:embed="rId3">
            <a:extLst>
              <a:ext uri="{28A0092B-C50C-407E-A947-70E740481C1C}">
                <a14:useLocalDpi xmlns:a14="http://schemas.microsoft.com/office/drawing/2010/main" val="0"/>
              </a:ext>
            </a:extLst>
          </a:blip>
          <a:srcRect t="17441" b="6088"/>
          <a:stretch>
            <a:fillRect/>
          </a:stretch>
        </p:blipFill>
        <p:spPr bwMode="auto">
          <a:xfrm>
            <a:off x="5387975" y="2971800"/>
            <a:ext cx="3076575"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xmlns="" id="{E0254D63-A39E-4F74-8E6C-C7F09AE37591}"/>
              </a:ext>
            </a:extLst>
          </p:cNvPr>
          <p:cNvCxnSpPr/>
          <p:nvPr/>
        </p:nvCxnSpPr>
        <p:spPr>
          <a:xfrm flipV="1">
            <a:off x="5867400" y="5486400"/>
            <a:ext cx="533400" cy="89852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62066C-CE9F-4642-8B62-FAF3CEBD6D5D}"/>
              </a:ext>
            </a:extLst>
          </p:cNvPr>
          <p:cNvSpPr>
            <a:spLocks noGrp="1"/>
          </p:cNvSpPr>
          <p:nvPr>
            <p:ph type="title"/>
          </p:nvPr>
        </p:nvSpPr>
        <p:spPr>
          <a:xfrm>
            <a:off x="292100" y="350838"/>
            <a:ext cx="8559800" cy="563562"/>
          </a:xfrm>
        </p:spPr>
        <p:txBody>
          <a:bodyPr/>
          <a:lstStyle/>
          <a:p>
            <a:pPr>
              <a:defRPr/>
            </a:pPr>
            <a:r>
              <a:rPr lang="en-US" dirty="0"/>
              <a:t>Panel Glove Gasket Testing</a:t>
            </a:r>
          </a:p>
        </p:txBody>
      </p:sp>
      <p:sp>
        <p:nvSpPr>
          <p:cNvPr id="41987" name="Content Placeholder 2">
            <a:extLst>
              <a:ext uri="{FF2B5EF4-FFF2-40B4-BE49-F238E27FC236}">
                <a16:creationId xmlns:a16="http://schemas.microsoft.com/office/drawing/2014/main" xmlns="" id="{BDE32CCC-F394-4A16-9165-0550561FA129}"/>
              </a:ext>
            </a:extLst>
          </p:cNvPr>
          <p:cNvSpPr>
            <a:spLocks noGrp="1" noChangeArrowheads="1"/>
          </p:cNvSpPr>
          <p:nvPr>
            <p:ph idx="1"/>
          </p:nvPr>
        </p:nvSpPr>
        <p:spPr bwMode="auto">
          <a:xfrm>
            <a:off x="292100" y="1600200"/>
            <a:ext cx="3906838" cy="5048250"/>
          </a:xfrm>
        </p:spPr>
        <p:txBody>
          <a:bodyPr wrap="square" numCol="1" anchor="t" anchorCtr="0" compatLnSpc="1">
            <a:prstTxWarp prst="textNoShape">
              <a:avLst/>
            </a:prstTxWarp>
          </a:bodyPr>
          <a:lstStyle/>
          <a:p>
            <a:pPr>
              <a:buFont typeface="Arial" panose="020B0604020202020204" pitchFamily="34" charset="0"/>
              <a:buChar char="•"/>
            </a:pPr>
            <a:r>
              <a:rPr lang="en-US" altLang="en-US"/>
              <a:t>Performed pressure decay tests to evaluate gasket’s effectiveness in preventing air leakage on both panels</a:t>
            </a:r>
          </a:p>
          <a:p>
            <a:pPr lvl="1">
              <a:buFont typeface="Arial" panose="020B0604020202020204" pitchFamily="34" charset="0"/>
              <a:buChar char="•"/>
            </a:pPr>
            <a:r>
              <a:rPr lang="en-US" altLang="en-US"/>
              <a:t>Timing how long it takes to go from 2-1” wg</a:t>
            </a:r>
          </a:p>
          <a:p>
            <a:pPr lvl="1">
              <a:buFont typeface="Arial" panose="020B0604020202020204" pitchFamily="34" charset="0"/>
              <a:buChar char="•"/>
            </a:pPr>
            <a:r>
              <a:rPr lang="en-US" altLang="en-US"/>
              <a:t>Pass: &gt;30 seconds</a:t>
            </a:r>
          </a:p>
        </p:txBody>
      </p:sp>
      <p:sp>
        <p:nvSpPr>
          <p:cNvPr id="41988" name="Text Placeholder 3">
            <a:extLst>
              <a:ext uri="{FF2B5EF4-FFF2-40B4-BE49-F238E27FC236}">
                <a16:creationId xmlns:a16="http://schemas.microsoft.com/office/drawing/2014/main" xmlns="" id="{CAC3FB1D-03B9-4244-8260-3D4107724CE2}"/>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r>
              <a:rPr lang="en-US" altLang="en-US"/>
              <a:t>Pressure Decay Test</a:t>
            </a:r>
          </a:p>
        </p:txBody>
      </p:sp>
      <p:sp>
        <p:nvSpPr>
          <p:cNvPr id="41989" name="Slide Number Placeholder 4">
            <a:extLst>
              <a:ext uri="{FF2B5EF4-FFF2-40B4-BE49-F238E27FC236}">
                <a16:creationId xmlns:a16="http://schemas.microsoft.com/office/drawing/2014/main" xmlns="" id="{7253775A-1C15-456D-B2CF-96E1162D5D44}"/>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67982DE8-F0CF-4A59-8AD6-41C391252EC9}" type="slidenum">
              <a:rPr lang="en-US" altLang="en-US" sz="1200" smtClean="0">
                <a:latin typeface="Times New Roman" panose="02020603050405020304" pitchFamily="18" charset="0"/>
              </a:rPr>
              <a:pPr>
                <a:spcBef>
                  <a:spcPct val="0"/>
                </a:spcBef>
                <a:buFontTx/>
                <a:buNone/>
              </a:pPr>
              <a:t>18</a:t>
            </a:fld>
            <a:endParaRPr lang="en-US" altLang="en-US" sz="1200">
              <a:latin typeface="Times New Roman" panose="02020603050405020304" pitchFamily="18" charset="0"/>
            </a:endParaRPr>
          </a:p>
        </p:txBody>
      </p:sp>
      <p:pic>
        <p:nvPicPr>
          <p:cNvPr id="41990" name="Picture 5">
            <a:extLst>
              <a:ext uri="{FF2B5EF4-FFF2-40B4-BE49-F238E27FC236}">
                <a16:creationId xmlns:a16="http://schemas.microsoft.com/office/drawing/2014/main" xmlns="" id="{BE5ACA47-1D5D-407F-821E-2A4F35F31171}"/>
              </a:ext>
            </a:extLst>
          </p:cNvPr>
          <p:cNvPicPr>
            <a:picLocks noChangeAspect="1"/>
          </p:cNvPicPr>
          <p:nvPr/>
        </p:nvPicPr>
        <p:blipFill>
          <a:blip r:embed="rId3">
            <a:extLst>
              <a:ext uri="{28A0092B-C50C-407E-A947-70E740481C1C}">
                <a14:useLocalDpi xmlns:a14="http://schemas.microsoft.com/office/drawing/2010/main" val="0"/>
              </a:ext>
            </a:extLst>
          </a:blip>
          <a:srcRect l="7861" r="5818"/>
          <a:stretch>
            <a:fillRect/>
          </a:stretch>
        </p:blipFill>
        <p:spPr bwMode="auto">
          <a:xfrm>
            <a:off x="4354513" y="1752600"/>
            <a:ext cx="42100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4536E1-36E3-4CCC-9FE8-1086F4025870}"/>
              </a:ext>
            </a:extLst>
          </p:cNvPr>
          <p:cNvSpPr>
            <a:spLocks noGrp="1"/>
          </p:cNvSpPr>
          <p:nvPr>
            <p:ph type="title"/>
          </p:nvPr>
        </p:nvSpPr>
        <p:spPr>
          <a:xfrm>
            <a:off x="292100" y="350838"/>
            <a:ext cx="8559800" cy="563562"/>
          </a:xfrm>
        </p:spPr>
        <p:txBody>
          <a:bodyPr/>
          <a:lstStyle/>
          <a:p>
            <a:pPr>
              <a:defRPr/>
            </a:pPr>
            <a:r>
              <a:rPr lang="en-US" dirty="0"/>
              <a:t>Panel Glove Gasket Testing</a:t>
            </a:r>
          </a:p>
        </p:txBody>
      </p:sp>
      <p:sp>
        <p:nvSpPr>
          <p:cNvPr id="44035" name="Content Placeholder 2">
            <a:extLst>
              <a:ext uri="{FF2B5EF4-FFF2-40B4-BE49-F238E27FC236}">
                <a16:creationId xmlns:a16="http://schemas.microsoft.com/office/drawing/2014/main" xmlns="" id="{4098DB14-90D0-4F10-8B18-C83F460183B1}"/>
              </a:ext>
            </a:extLst>
          </p:cNvPr>
          <p:cNvSpPr>
            <a:spLocks noGrp="1" noChangeArrowheads="1"/>
          </p:cNvSpPr>
          <p:nvPr>
            <p:ph idx="1"/>
          </p:nvPr>
        </p:nvSpPr>
        <p:spPr bwMode="auto">
          <a:xfrm>
            <a:off x="292100" y="1600200"/>
            <a:ext cx="4737100" cy="4618038"/>
          </a:xfrm>
        </p:spPr>
        <p:txBody>
          <a:bodyPr wrap="square" numCol="1" anchor="t" anchorCtr="0" compatLnSpc="1">
            <a:prstTxWarp prst="textNoShape">
              <a:avLst/>
            </a:prstTxWarp>
          </a:bodyPr>
          <a:lstStyle/>
          <a:p>
            <a:pPr>
              <a:buFont typeface="Arial" panose="020B0604020202020204" pitchFamily="34" charset="0"/>
              <a:buChar char="•"/>
            </a:pPr>
            <a:r>
              <a:rPr lang="en-US" altLang="en-US"/>
              <a:t>Inspecting panel for leaks using gas leak detector</a:t>
            </a:r>
          </a:p>
          <a:p>
            <a:pPr>
              <a:buFont typeface="Arial" panose="020B0604020202020204" pitchFamily="34" charset="0"/>
              <a:buChar char="•"/>
            </a:pPr>
            <a:r>
              <a:rPr lang="en-US" altLang="en-US"/>
              <a:t>Required troubleshooting</a:t>
            </a:r>
          </a:p>
          <a:p>
            <a:pPr lvl="1">
              <a:buFont typeface="Arial" panose="020B0604020202020204" pitchFamily="34" charset="0"/>
              <a:buChar char="•"/>
            </a:pPr>
            <a:r>
              <a:rPr lang="en-US" altLang="en-US"/>
              <a:t>Tightening bolts</a:t>
            </a:r>
          </a:p>
          <a:p>
            <a:pPr lvl="1">
              <a:buFont typeface="Arial" panose="020B0604020202020204" pitchFamily="34" charset="0"/>
              <a:buChar char="•"/>
            </a:pPr>
            <a:r>
              <a:rPr lang="en-US" altLang="en-US"/>
              <a:t>Using Teflon tape</a:t>
            </a:r>
          </a:p>
          <a:p>
            <a:pPr lvl="1">
              <a:buFont typeface="Arial" panose="020B0604020202020204" pitchFamily="34" charset="0"/>
              <a:buChar char="•"/>
            </a:pPr>
            <a:r>
              <a:rPr lang="en-US" altLang="en-US"/>
              <a:t>Removing silicon</a:t>
            </a:r>
          </a:p>
          <a:p>
            <a:pPr lvl="1">
              <a:buFont typeface="Arial" panose="020B0604020202020204" pitchFamily="34" charset="0"/>
              <a:buChar char="•"/>
            </a:pPr>
            <a:r>
              <a:rPr lang="en-US" altLang="en-US"/>
              <a:t>Switching out panel</a:t>
            </a:r>
          </a:p>
          <a:p>
            <a:endParaRPr lang="en-US" altLang="en-US"/>
          </a:p>
        </p:txBody>
      </p:sp>
      <p:sp>
        <p:nvSpPr>
          <p:cNvPr id="4" name="Text Placeholder 3">
            <a:extLst>
              <a:ext uri="{FF2B5EF4-FFF2-40B4-BE49-F238E27FC236}">
                <a16:creationId xmlns:a16="http://schemas.microsoft.com/office/drawing/2014/main" xmlns="" id="{B8B684E7-0D3D-46E5-9F2F-A786AAB6D290}"/>
              </a:ext>
            </a:extLst>
          </p:cNvPr>
          <p:cNvSpPr>
            <a:spLocks noGrp="1"/>
          </p:cNvSpPr>
          <p:nvPr>
            <p:ph type="body" sz="quarter" idx="13"/>
          </p:nvPr>
        </p:nvSpPr>
        <p:spPr>
          <a:xfrm>
            <a:off x="292100" y="917575"/>
            <a:ext cx="8555038" cy="547688"/>
          </a:xfrm>
        </p:spPr>
        <p:txBody>
          <a:bodyPr/>
          <a:lstStyle/>
          <a:p>
            <a:pPr>
              <a:defRPr/>
            </a:pPr>
            <a:r>
              <a:rPr lang="en-US" dirty="0"/>
              <a:t>Pressure Decay Test</a:t>
            </a:r>
          </a:p>
          <a:p>
            <a:pPr marL="457200" indent="-457200">
              <a:buFont typeface="Arial" panose="020B0604020202020204" pitchFamily="34" charset="0"/>
              <a:buChar char="•"/>
              <a:defRPr/>
            </a:pPr>
            <a:endParaRPr lang="en-US" dirty="0"/>
          </a:p>
        </p:txBody>
      </p:sp>
      <p:sp>
        <p:nvSpPr>
          <p:cNvPr id="44037" name="Slide Number Placeholder 4">
            <a:extLst>
              <a:ext uri="{FF2B5EF4-FFF2-40B4-BE49-F238E27FC236}">
                <a16:creationId xmlns:a16="http://schemas.microsoft.com/office/drawing/2014/main" xmlns="" id="{B052AE83-2150-4CBC-B67E-783CC53C19F6}"/>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97D92F83-AB39-46AC-B45B-AEF73A46ED35}" type="slidenum">
              <a:rPr lang="en-US" altLang="en-US" sz="1200" smtClean="0">
                <a:latin typeface="Times New Roman" panose="02020603050405020304" pitchFamily="18" charset="0"/>
              </a:rPr>
              <a:pPr>
                <a:spcBef>
                  <a:spcPct val="0"/>
                </a:spcBef>
                <a:buFontTx/>
                <a:buNone/>
              </a:pPr>
              <a:t>19</a:t>
            </a:fld>
            <a:endParaRPr lang="en-US" altLang="en-US" sz="1200">
              <a:latin typeface="Times New Roman" panose="02020603050405020304" pitchFamily="18" charset="0"/>
            </a:endParaRPr>
          </a:p>
        </p:txBody>
      </p:sp>
      <p:pic>
        <p:nvPicPr>
          <p:cNvPr id="44038" name="Picture 5">
            <a:extLst>
              <a:ext uri="{FF2B5EF4-FFF2-40B4-BE49-F238E27FC236}">
                <a16:creationId xmlns:a16="http://schemas.microsoft.com/office/drawing/2014/main" xmlns="" id="{B3772402-E238-49B4-9C08-705CE795E367}"/>
              </a:ext>
            </a:extLst>
          </p:cNvPr>
          <p:cNvPicPr>
            <a:picLocks noChangeAspect="1"/>
          </p:cNvPicPr>
          <p:nvPr/>
        </p:nvPicPr>
        <p:blipFill>
          <a:blip r:embed="rId3" cstate="print">
            <a:extLst>
              <a:ext uri="{28A0092B-C50C-407E-A947-70E740481C1C}">
                <a14:useLocalDpi xmlns:a14="http://schemas.microsoft.com/office/drawing/2010/main" val="0"/>
              </a:ext>
            </a:extLst>
          </a:blip>
          <a:srcRect l="5957" t="31133" r="26038" b="30617"/>
          <a:stretch>
            <a:fillRect/>
          </a:stretch>
        </p:blipFill>
        <p:spPr bwMode="auto">
          <a:xfrm>
            <a:off x="5340350" y="3938588"/>
            <a:ext cx="31242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7">
            <a:extLst>
              <a:ext uri="{FF2B5EF4-FFF2-40B4-BE49-F238E27FC236}">
                <a16:creationId xmlns:a16="http://schemas.microsoft.com/office/drawing/2014/main" xmlns="" id="{CF04B0D4-749C-47FC-9D69-5ED7EE9AD939}"/>
              </a:ext>
            </a:extLst>
          </p:cNvPr>
          <p:cNvPicPr>
            <a:picLocks noChangeAspect="1"/>
          </p:cNvPicPr>
          <p:nvPr/>
        </p:nvPicPr>
        <p:blipFill>
          <a:blip r:embed="rId4">
            <a:extLst>
              <a:ext uri="{28A0092B-C50C-407E-A947-70E740481C1C}">
                <a14:useLocalDpi xmlns:a14="http://schemas.microsoft.com/office/drawing/2010/main" val="0"/>
              </a:ext>
            </a:extLst>
          </a:blip>
          <a:srcRect l="23381" t="20837" r="17360" b="45828"/>
          <a:stretch>
            <a:fillRect/>
          </a:stretch>
        </p:blipFill>
        <p:spPr bwMode="auto">
          <a:xfrm>
            <a:off x="5340350" y="1484313"/>
            <a:ext cx="3124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Oval 8">
            <a:extLst>
              <a:ext uri="{FF2B5EF4-FFF2-40B4-BE49-F238E27FC236}">
                <a16:creationId xmlns:a16="http://schemas.microsoft.com/office/drawing/2014/main" xmlns="" id="{5AA76511-F332-4D45-A103-D87C6791FE27}"/>
              </a:ext>
            </a:extLst>
          </p:cNvPr>
          <p:cNvSpPr/>
          <p:nvPr/>
        </p:nvSpPr>
        <p:spPr>
          <a:xfrm>
            <a:off x="5943600" y="4308475"/>
            <a:ext cx="1676400" cy="1600200"/>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Oval 9">
            <a:extLst>
              <a:ext uri="{FF2B5EF4-FFF2-40B4-BE49-F238E27FC236}">
                <a16:creationId xmlns:a16="http://schemas.microsoft.com/office/drawing/2014/main" xmlns="" id="{517A0304-5442-4CD8-AA86-5F7205B81BB5}"/>
              </a:ext>
            </a:extLst>
          </p:cNvPr>
          <p:cNvSpPr/>
          <p:nvPr/>
        </p:nvSpPr>
        <p:spPr>
          <a:xfrm>
            <a:off x="6372225" y="1828800"/>
            <a:ext cx="1676400" cy="1905000"/>
          </a:xfrm>
          <a:prstGeom prst="ellipse">
            <a:avLst/>
          </a:prstGeom>
          <a:noFill/>
          <a:ln w="57150"/>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0FAA56-2CF1-4FA4-A287-AC7777835602}"/>
              </a:ext>
            </a:extLst>
          </p:cNvPr>
          <p:cNvSpPr>
            <a:spLocks noGrp="1"/>
          </p:cNvSpPr>
          <p:nvPr>
            <p:ph type="title"/>
          </p:nvPr>
        </p:nvSpPr>
        <p:spPr>
          <a:xfrm>
            <a:off x="292100" y="350838"/>
            <a:ext cx="8559800" cy="563562"/>
          </a:xfrm>
        </p:spPr>
        <p:txBody>
          <a:bodyPr/>
          <a:lstStyle/>
          <a:p>
            <a:pPr eaLnBrk="1" fontAlgn="auto" hangingPunct="1">
              <a:spcAft>
                <a:spcPts val="0"/>
              </a:spcAft>
              <a:defRPr/>
            </a:pPr>
            <a:r>
              <a:rPr lang="en-US" dirty="0"/>
              <a:t>Final Presentation	</a:t>
            </a:r>
          </a:p>
        </p:txBody>
      </p:sp>
      <p:sp>
        <p:nvSpPr>
          <p:cNvPr id="11267" name="Content Placeholder 2">
            <a:extLst>
              <a:ext uri="{FF2B5EF4-FFF2-40B4-BE49-F238E27FC236}">
                <a16:creationId xmlns:a16="http://schemas.microsoft.com/office/drawing/2014/main" xmlns="" id="{CC21D813-3001-4704-B25F-F4077FDD2575}"/>
              </a:ext>
            </a:extLst>
          </p:cNvPr>
          <p:cNvSpPr>
            <a:spLocks noGrp="1" noChangeArrowheads="1"/>
          </p:cNvSpPr>
          <p:nvPr>
            <p:ph idx="1"/>
          </p:nvPr>
        </p:nvSpPr>
        <p:spPr bwMode="auto">
          <a:xfrm>
            <a:off x="901700" y="1600200"/>
            <a:ext cx="7632700" cy="4618038"/>
          </a:xfrm>
        </p:spPr>
        <p:txBody>
          <a:bodyPr wrap="square" numCol="1" anchor="t" anchorCtr="0" compatLnSpc="1">
            <a:prstTxWarp prst="textNoShape">
              <a:avLst/>
            </a:prstTxWarp>
          </a:bodyPr>
          <a:lstStyle/>
          <a:p>
            <a:pPr marL="0" indent="0" eaLnBrk="1" hangingPunct="1"/>
            <a:r>
              <a:rPr lang="en-US" altLang="en-US"/>
              <a:t>Intern Bio</a:t>
            </a:r>
          </a:p>
          <a:p>
            <a:pPr marL="0" indent="0" eaLnBrk="1" hangingPunct="1"/>
            <a:r>
              <a:rPr lang="en-US" altLang="en-US"/>
              <a:t>Summer Objectives</a:t>
            </a:r>
          </a:p>
          <a:p>
            <a:pPr marL="0" indent="0" eaLnBrk="1" hangingPunct="1"/>
            <a:r>
              <a:rPr lang="en-US" altLang="en-US"/>
              <a:t>Projects</a:t>
            </a:r>
          </a:p>
          <a:p>
            <a:pPr marL="0" indent="0" eaLnBrk="1" hangingPunct="1"/>
            <a:r>
              <a:rPr lang="en-US" altLang="en-US"/>
              <a:t>Observations/ Recommendations </a:t>
            </a:r>
          </a:p>
          <a:p>
            <a:pPr marL="0" indent="0" eaLnBrk="1" hangingPunct="1"/>
            <a:r>
              <a:rPr lang="en-US" altLang="en-US"/>
              <a:t>Q&amp;A</a:t>
            </a:r>
          </a:p>
        </p:txBody>
      </p:sp>
      <p:sp>
        <p:nvSpPr>
          <p:cNvPr id="11268" name="Slide Number Placeholder 3">
            <a:extLst>
              <a:ext uri="{FF2B5EF4-FFF2-40B4-BE49-F238E27FC236}">
                <a16:creationId xmlns:a16="http://schemas.microsoft.com/office/drawing/2014/main" xmlns="" id="{D0093DFE-7984-4AD8-8499-DC9A42E0ABD9}"/>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5343BFA1-F064-4FEB-8203-A8BB99630924}" type="slidenum">
              <a:rPr lang="en-US" altLang="en-US" sz="1200" smtClean="0">
                <a:latin typeface="Times New Roman" panose="02020603050405020304" pitchFamily="18" charset="0"/>
              </a:rPr>
              <a:pPr>
                <a:spcBef>
                  <a:spcPct val="0"/>
                </a:spcBef>
                <a:buFontTx/>
                <a:buNone/>
              </a:pPr>
              <a:t>2</a:t>
            </a:fld>
            <a:endParaRPr lang="en-US" altLang="en-US" sz="1200">
              <a:latin typeface="Times New Roman" panose="02020603050405020304" pitchFamily="18" charset="0"/>
            </a:endParaRPr>
          </a:p>
        </p:txBody>
      </p:sp>
      <p:sp>
        <p:nvSpPr>
          <p:cNvPr id="11269" name="Text Placeholder 4">
            <a:extLst>
              <a:ext uri="{FF2B5EF4-FFF2-40B4-BE49-F238E27FC236}">
                <a16:creationId xmlns:a16="http://schemas.microsoft.com/office/drawing/2014/main" xmlns="" id="{6A98A10D-5F17-4317-9469-2010F8B29899}"/>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pPr eaLnBrk="1" hangingPunct="1"/>
            <a:r>
              <a:rPr lang="en-US" altLang="en-US"/>
              <a:t>Agenda</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4FEFBD-A8EE-426F-B076-8605C29FD60E}"/>
              </a:ext>
            </a:extLst>
          </p:cNvPr>
          <p:cNvSpPr>
            <a:spLocks noGrp="1"/>
          </p:cNvSpPr>
          <p:nvPr>
            <p:ph type="title"/>
          </p:nvPr>
        </p:nvSpPr>
        <p:spPr>
          <a:xfrm>
            <a:off x="292100" y="350838"/>
            <a:ext cx="8559800" cy="563562"/>
          </a:xfrm>
        </p:spPr>
        <p:txBody>
          <a:bodyPr/>
          <a:lstStyle/>
          <a:p>
            <a:pPr>
              <a:defRPr/>
            </a:pPr>
            <a:r>
              <a:rPr lang="en-US" dirty="0"/>
              <a:t>Panel Glove Gasket Testing</a:t>
            </a:r>
          </a:p>
        </p:txBody>
      </p:sp>
      <p:sp>
        <p:nvSpPr>
          <p:cNvPr id="46083" name="Content Placeholder 2">
            <a:extLst>
              <a:ext uri="{FF2B5EF4-FFF2-40B4-BE49-F238E27FC236}">
                <a16:creationId xmlns:a16="http://schemas.microsoft.com/office/drawing/2014/main" xmlns="" id="{E6570DAC-8BE3-4DEB-8B20-2AA756502236}"/>
              </a:ext>
            </a:extLst>
          </p:cNvPr>
          <p:cNvSpPr>
            <a:spLocks noGrp="1" noChangeArrowheads="1"/>
          </p:cNvSpPr>
          <p:nvPr>
            <p:ph idx="1"/>
          </p:nvPr>
        </p:nvSpPr>
        <p:spPr bwMode="auto"/>
        <p:txBody>
          <a:bodyPr wrap="square" numCol="1" anchor="t" anchorCtr="0" compatLnSpc="1">
            <a:prstTxWarp prst="textNoShape">
              <a:avLst/>
            </a:prstTxWarp>
          </a:bodyPr>
          <a:lstStyle/>
          <a:p>
            <a:pPr>
              <a:buFont typeface="Arial" panose="020B0604020202020204" pitchFamily="34" charset="0"/>
              <a:buChar char="•"/>
            </a:pPr>
            <a:r>
              <a:rPr lang="en-US" altLang="en-US"/>
              <a:t>Documented and analyzed data to present to managers</a:t>
            </a:r>
          </a:p>
          <a:p>
            <a:pPr>
              <a:buFont typeface="Arial" panose="020B0604020202020204" pitchFamily="34" charset="0"/>
              <a:buChar char="•"/>
            </a:pPr>
            <a:r>
              <a:rPr lang="en-US" altLang="en-US"/>
              <a:t>Found that gasket majorly reduced leak rate for both panels</a:t>
            </a:r>
          </a:p>
          <a:p>
            <a:pPr>
              <a:buFont typeface="Arial" panose="020B0604020202020204" pitchFamily="34" charset="0"/>
              <a:buChar char="•"/>
            </a:pPr>
            <a:r>
              <a:rPr lang="en-US" altLang="en-US"/>
              <a:t>Future testing may be required for more consistent measurements on ABS panel </a:t>
            </a:r>
          </a:p>
        </p:txBody>
      </p:sp>
      <p:sp>
        <p:nvSpPr>
          <p:cNvPr id="46084" name="Text Placeholder 3">
            <a:extLst>
              <a:ext uri="{FF2B5EF4-FFF2-40B4-BE49-F238E27FC236}">
                <a16:creationId xmlns:a16="http://schemas.microsoft.com/office/drawing/2014/main" xmlns="" id="{A74AD130-481D-4650-8971-BE002A1E4D5A}"/>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r>
              <a:rPr lang="en-US" altLang="en-US"/>
              <a:t>Pressure Decay Test</a:t>
            </a:r>
          </a:p>
          <a:p>
            <a:endParaRPr lang="en-US" altLang="en-US"/>
          </a:p>
        </p:txBody>
      </p:sp>
      <p:sp>
        <p:nvSpPr>
          <p:cNvPr id="46085" name="Slide Number Placeholder 4">
            <a:extLst>
              <a:ext uri="{FF2B5EF4-FFF2-40B4-BE49-F238E27FC236}">
                <a16:creationId xmlns:a16="http://schemas.microsoft.com/office/drawing/2014/main" xmlns="" id="{89BC1160-E3CA-41E0-8D1D-33425C11FD30}"/>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6526A16A-2073-47F0-BBEF-3B09BF19348D}" type="slidenum">
              <a:rPr lang="en-US" altLang="en-US" sz="1200" smtClean="0">
                <a:latin typeface="Times New Roman" panose="02020603050405020304" pitchFamily="18" charset="0"/>
              </a:rPr>
              <a:pPr>
                <a:spcBef>
                  <a:spcPct val="0"/>
                </a:spcBef>
                <a:buFontTx/>
                <a:buNone/>
              </a:pPr>
              <a:t>20</a:t>
            </a:fld>
            <a:endParaRPr lang="en-US" altLang="en-US" sz="1200">
              <a:latin typeface="Times New Roman" panose="02020603050405020304" pitchFamily="18" charset="0"/>
            </a:endParaRPr>
          </a:p>
        </p:txBody>
      </p:sp>
      <p:pic>
        <p:nvPicPr>
          <p:cNvPr id="46086" name="Picture 7">
            <a:extLst>
              <a:ext uri="{FF2B5EF4-FFF2-40B4-BE49-F238E27FC236}">
                <a16:creationId xmlns:a16="http://schemas.microsoft.com/office/drawing/2014/main" xmlns="" id="{D1CEDBAC-7E1E-43FC-9983-AC568E679C43}"/>
              </a:ext>
            </a:extLst>
          </p:cNvPr>
          <p:cNvPicPr>
            <a:picLocks noChangeAspect="1"/>
          </p:cNvPicPr>
          <p:nvPr/>
        </p:nvPicPr>
        <p:blipFill>
          <a:blip r:embed="rId3">
            <a:extLst>
              <a:ext uri="{28A0092B-C50C-407E-A947-70E740481C1C}">
                <a14:useLocalDpi xmlns:a14="http://schemas.microsoft.com/office/drawing/2010/main" val="0"/>
              </a:ext>
            </a:extLst>
          </a:blip>
          <a:srcRect t="2277"/>
          <a:stretch>
            <a:fillRect/>
          </a:stretch>
        </p:blipFill>
        <p:spPr bwMode="auto">
          <a:xfrm>
            <a:off x="1524000" y="3505200"/>
            <a:ext cx="5862638"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23D280-AB85-44CF-AEFF-4730B9BF0183}"/>
              </a:ext>
            </a:extLst>
          </p:cNvPr>
          <p:cNvSpPr>
            <a:spLocks noGrp="1"/>
          </p:cNvSpPr>
          <p:nvPr>
            <p:ph type="title"/>
          </p:nvPr>
        </p:nvSpPr>
        <p:spPr>
          <a:xfrm>
            <a:off x="292100" y="350838"/>
            <a:ext cx="8559800" cy="563562"/>
          </a:xfrm>
        </p:spPr>
        <p:txBody>
          <a:bodyPr/>
          <a:lstStyle/>
          <a:p>
            <a:pPr>
              <a:defRPr/>
            </a:pPr>
            <a:r>
              <a:rPr lang="en-US" dirty="0"/>
              <a:t>Panel Glove Gasket Testing</a:t>
            </a:r>
          </a:p>
        </p:txBody>
      </p:sp>
      <p:sp>
        <p:nvSpPr>
          <p:cNvPr id="48131" name="Content Placeholder 2">
            <a:extLst>
              <a:ext uri="{FF2B5EF4-FFF2-40B4-BE49-F238E27FC236}">
                <a16:creationId xmlns:a16="http://schemas.microsoft.com/office/drawing/2014/main" xmlns="" id="{63CD6F38-16F9-4CC0-B86C-8018174C6D0C}"/>
              </a:ext>
            </a:extLst>
          </p:cNvPr>
          <p:cNvSpPr>
            <a:spLocks noGrp="1" noChangeArrowheads="1"/>
          </p:cNvSpPr>
          <p:nvPr>
            <p:ph idx="1"/>
          </p:nvPr>
        </p:nvSpPr>
        <p:spPr bwMode="auto">
          <a:xfrm>
            <a:off x="292100" y="1600200"/>
            <a:ext cx="8242300" cy="4618038"/>
          </a:xfrm>
        </p:spPr>
        <p:txBody>
          <a:bodyPr wrap="square" numCol="1" anchor="t" anchorCtr="0" compatLnSpc="1">
            <a:prstTxWarp prst="textNoShape">
              <a:avLst/>
            </a:prstTxWarp>
          </a:bodyPr>
          <a:lstStyle/>
          <a:p>
            <a:pPr>
              <a:buFont typeface="Arial" panose="020B0604020202020204" pitchFamily="34" charset="0"/>
              <a:buChar char="•"/>
            </a:pPr>
            <a:r>
              <a:rPr lang="en-US" altLang="en-US"/>
              <a:t>Requested heat aging test from materials group</a:t>
            </a:r>
          </a:p>
          <a:p>
            <a:pPr>
              <a:buFont typeface="Arial" panose="020B0604020202020204" pitchFamily="34" charset="0"/>
              <a:buChar char="•"/>
            </a:pPr>
            <a:r>
              <a:rPr lang="en-US" altLang="en-US"/>
              <a:t>Placed gasket under 60C for 24 hours</a:t>
            </a:r>
          </a:p>
        </p:txBody>
      </p:sp>
      <p:sp>
        <p:nvSpPr>
          <p:cNvPr id="48132" name="Text Placeholder 3">
            <a:extLst>
              <a:ext uri="{FF2B5EF4-FFF2-40B4-BE49-F238E27FC236}">
                <a16:creationId xmlns:a16="http://schemas.microsoft.com/office/drawing/2014/main" xmlns="" id="{AC27E85F-45FC-47D6-B312-346CA0192F46}"/>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r>
              <a:rPr lang="en-US" altLang="en-US"/>
              <a:t>Heat Aging Test</a:t>
            </a:r>
          </a:p>
        </p:txBody>
      </p:sp>
      <p:sp>
        <p:nvSpPr>
          <p:cNvPr id="48133" name="Slide Number Placeholder 4">
            <a:extLst>
              <a:ext uri="{FF2B5EF4-FFF2-40B4-BE49-F238E27FC236}">
                <a16:creationId xmlns:a16="http://schemas.microsoft.com/office/drawing/2014/main" xmlns="" id="{6BA8E214-455F-487D-A989-2BF8CDFD5473}"/>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43DA3C64-43F6-427A-BEAC-C1E48180E457}" type="slidenum">
              <a:rPr lang="en-US" altLang="en-US" sz="1200" smtClean="0">
                <a:latin typeface="Times New Roman" panose="02020603050405020304" pitchFamily="18" charset="0"/>
              </a:rPr>
              <a:pPr>
                <a:spcBef>
                  <a:spcPct val="0"/>
                </a:spcBef>
                <a:buFontTx/>
                <a:buNone/>
              </a:pPr>
              <a:t>21</a:t>
            </a:fld>
            <a:endParaRPr lang="en-US" altLang="en-US" sz="1200">
              <a:latin typeface="Times New Roman" panose="02020603050405020304" pitchFamily="18" charset="0"/>
            </a:endParaRPr>
          </a:p>
        </p:txBody>
      </p:sp>
      <p:pic>
        <p:nvPicPr>
          <p:cNvPr id="48134" name="Picture 8">
            <a:extLst>
              <a:ext uri="{FF2B5EF4-FFF2-40B4-BE49-F238E27FC236}">
                <a16:creationId xmlns:a16="http://schemas.microsoft.com/office/drawing/2014/main" xmlns="" id="{233F0403-F431-4E89-9DEA-E1AEC1C4AD4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3413" y="2946400"/>
            <a:ext cx="50196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E8F414-066C-42DC-AF7D-0075EC84F8DC}"/>
              </a:ext>
            </a:extLst>
          </p:cNvPr>
          <p:cNvSpPr>
            <a:spLocks noGrp="1"/>
          </p:cNvSpPr>
          <p:nvPr>
            <p:ph type="title"/>
          </p:nvPr>
        </p:nvSpPr>
        <p:spPr>
          <a:xfrm>
            <a:off x="292100" y="350838"/>
            <a:ext cx="8559800" cy="563562"/>
          </a:xfrm>
        </p:spPr>
        <p:txBody>
          <a:bodyPr/>
          <a:lstStyle/>
          <a:p>
            <a:pPr>
              <a:defRPr/>
            </a:pPr>
            <a:r>
              <a:rPr lang="en-US" dirty="0"/>
              <a:t>Panel Glove Gasket Testing</a:t>
            </a:r>
          </a:p>
        </p:txBody>
      </p:sp>
      <p:sp>
        <p:nvSpPr>
          <p:cNvPr id="50179" name="Content Placeholder 2">
            <a:extLst>
              <a:ext uri="{FF2B5EF4-FFF2-40B4-BE49-F238E27FC236}">
                <a16:creationId xmlns:a16="http://schemas.microsoft.com/office/drawing/2014/main" xmlns="" id="{B5AC3C62-294C-46F0-BAA7-17508231BD0F}"/>
              </a:ext>
            </a:extLst>
          </p:cNvPr>
          <p:cNvSpPr>
            <a:spLocks noGrp="1" noChangeArrowheads="1"/>
          </p:cNvSpPr>
          <p:nvPr>
            <p:ph idx="1"/>
          </p:nvPr>
        </p:nvSpPr>
        <p:spPr bwMode="auto"/>
        <p:txBody>
          <a:bodyPr wrap="square" numCol="1" anchor="t" anchorCtr="0" compatLnSpc="1">
            <a:prstTxWarp prst="textNoShape">
              <a:avLst/>
            </a:prstTxWarp>
          </a:bodyPr>
          <a:lstStyle/>
          <a:p>
            <a:pPr>
              <a:buFont typeface="Arial" panose="020B0604020202020204" pitchFamily="34" charset="0"/>
              <a:buChar char="•"/>
            </a:pPr>
            <a:r>
              <a:rPr lang="en-US" altLang="en-US"/>
              <a:t>Used calipers to measure ridges before and after heat aging</a:t>
            </a:r>
          </a:p>
          <a:p>
            <a:pPr>
              <a:buFont typeface="Arial" panose="020B0604020202020204" pitchFamily="34" charset="0"/>
              <a:buChar char="•"/>
            </a:pPr>
            <a:r>
              <a:rPr lang="en-US" altLang="en-US"/>
              <a:t>Gasket showed little signs of deformation</a:t>
            </a:r>
          </a:p>
          <a:p>
            <a:pPr>
              <a:buFont typeface="Arial" panose="020B0604020202020204" pitchFamily="34" charset="0"/>
              <a:buChar char="•"/>
            </a:pPr>
            <a:r>
              <a:rPr lang="en-US" altLang="en-US"/>
              <a:t>Average change in height +0.0032 in</a:t>
            </a:r>
          </a:p>
        </p:txBody>
      </p:sp>
      <p:sp>
        <p:nvSpPr>
          <p:cNvPr id="50180" name="Text Placeholder 3">
            <a:extLst>
              <a:ext uri="{FF2B5EF4-FFF2-40B4-BE49-F238E27FC236}">
                <a16:creationId xmlns:a16="http://schemas.microsoft.com/office/drawing/2014/main" xmlns="" id="{41BF675F-4007-4304-BA01-77A322E266EF}"/>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r>
              <a:rPr lang="en-US" altLang="en-US"/>
              <a:t>Heat Aging Test</a:t>
            </a:r>
          </a:p>
          <a:p>
            <a:endParaRPr lang="en-US" altLang="en-US"/>
          </a:p>
        </p:txBody>
      </p:sp>
      <p:sp>
        <p:nvSpPr>
          <p:cNvPr id="50181" name="Slide Number Placeholder 4">
            <a:extLst>
              <a:ext uri="{FF2B5EF4-FFF2-40B4-BE49-F238E27FC236}">
                <a16:creationId xmlns:a16="http://schemas.microsoft.com/office/drawing/2014/main" xmlns="" id="{E42B5BDE-7A41-4DE4-AB5D-009A55560D52}"/>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8AEF7767-38EA-4CB9-A962-7391B50D3485}" type="slidenum">
              <a:rPr lang="en-US" altLang="en-US" sz="1200" smtClean="0">
                <a:latin typeface="Times New Roman" panose="02020603050405020304" pitchFamily="18" charset="0"/>
              </a:rPr>
              <a:pPr>
                <a:spcBef>
                  <a:spcPct val="0"/>
                </a:spcBef>
                <a:buFontTx/>
                <a:buNone/>
              </a:pPr>
              <a:t>22</a:t>
            </a:fld>
            <a:endParaRPr lang="en-US" altLang="en-US" sz="1200">
              <a:latin typeface="Times New Roman" panose="02020603050405020304" pitchFamily="18" charset="0"/>
            </a:endParaRPr>
          </a:p>
        </p:txBody>
      </p:sp>
      <p:pic>
        <p:nvPicPr>
          <p:cNvPr id="50182" name="Picture 6">
            <a:extLst>
              <a:ext uri="{FF2B5EF4-FFF2-40B4-BE49-F238E27FC236}">
                <a16:creationId xmlns:a16="http://schemas.microsoft.com/office/drawing/2014/main" xmlns="" id="{7FE1208B-EF8F-47F2-B0DA-874C475D730D}"/>
              </a:ext>
            </a:extLst>
          </p:cNvPr>
          <p:cNvPicPr>
            <a:picLocks noChangeAspect="1"/>
          </p:cNvPicPr>
          <p:nvPr/>
        </p:nvPicPr>
        <p:blipFill>
          <a:blip r:embed="rId3">
            <a:extLst>
              <a:ext uri="{28A0092B-C50C-407E-A947-70E740481C1C}">
                <a14:useLocalDpi xmlns:a14="http://schemas.microsoft.com/office/drawing/2010/main" val="0"/>
              </a:ext>
            </a:extLst>
          </a:blip>
          <a:srcRect l="4330" r="3185" b="6087"/>
          <a:stretch>
            <a:fillRect/>
          </a:stretch>
        </p:blipFill>
        <p:spPr bwMode="auto">
          <a:xfrm>
            <a:off x="4291013" y="3052763"/>
            <a:ext cx="43434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3" name="Picture 7">
            <a:extLst>
              <a:ext uri="{FF2B5EF4-FFF2-40B4-BE49-F238E27FC236}">
                <a16:creationId xmlns:a16="http://schemas.microsoft.com/office/drawing/2014/main" xmlns="" id="{58F2A34B-511A-45B8-A504-6F31C55915C0}"/>
              </a:ext>
            </a:extLst>
          </p:cNvPr>
          <p:cNvPicPr>
            <a:picLocks noChangeAspect="1"/>
          </p:cNvPicPr>
          <p:nvPr/>
        </p:nvPicPr>
        <p:blipFill>
          <a:blip r:embed="rId4">
            <a:extLst>
              <a:ext uri="{28A0092B-C50C-407E-A947-70E740481C1C}">
                <a14:useLocalDpi xmlns:a14="http://schemas.microsoft.com/office/drawing/2010/main" val="0"/>
              </a:ext>
            </a:extLst>
          </a:blip>
          <a:srcRect l="14815" t="18889" b="20442"/>
          <a:stretch>
            <a:fillRect/>
          </a:stretch>
        </p:blipFill>
        <p:spPr bwMode="auto">
          <a:xfrm>
            <a:off x="436563" y="3116263"/>
            <a:ext cx="3733800" cy="367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C28EDF-0451-401E-9102-A40B763A7AF2}"/>
              </a:ext>
            </a:extLst>
          </p:cNvPr>
          <p:cNvSpPr>
            <a:spLocks noGrp="1"/>
          </p:cNvSpPr>
          <p:nvPr>
            <p:ph type="title"/>
          </p:nvPr>
        </p:nvSpPr>
        <p:spPr>
          <a:xfrm>
            <a:off x="292100" y="350838"/>
            <a:ext cx="8559800" cy="563562"/>
          </a:xfrm>
        </p:spPr>
        <p:txBody>
          <a:bodyPr/>
          <a:lstStyle/>
          <a:p>
            <a:pPr>
              <a:defRPr/>
            </a:pPr>
            <a:r>
              <a:rPr lang="en-US" dirty="0"/>
              <a:t>Panel Glove Gasket Testing</a:t>
            </a:r>
          </a:p>
        </p:txBody>
      </p:sp>
      <p:sp>
        <p:nvSpPr>
          <p:cNvPr id="52227" name="Content Placeholder 2">
            <a:extLst>
              <a:ext uri="{FF2B5EF4-FFF2-40B4-BE49-F238E27FC236}">
                <a16:creationId xmlns:a16="http://schemas.microsoft.com/office/drawing/2014/main" xmlns="" id="{F7DBA062-FE0E-44C1-8705-D2AB2C3FDA0A}"/>
              </a:ext>
            </a:extLst>
          </p:cNvPr>
          <p:cNvSpPr>
            <a:spLocks noGrp="1" noChangeArrowheads="1"/>
          </p:cNvSpPr>
          <p:nvPr>
            <p:ph idx="1"/>
          </p:nvPr>
        </p:nvSpPr>
        <p:spPr bwMode="auto"/>
        <p:txBody>
          <a:bodyPr wrap="square" numCol="1" anchor="t" anchorCtr="0" compatLnSpc="1">
            <a:prstTxWarp prst="textNoShape">
              <a:avLst/>
            </a:prstTxWarp>
          </a:bodyPr>
          <a:lstStyle/>
          <a:p>
            <a:pPr>
              <a:buFont typeface="Arial" panose="020B0604020202020204" pitchFamily="34" charset="0"/>
              <a:buChar char="•"/>
            </a:pPr>
            <a:r>
              <a:rPr lang="en-US" altLang="en-US" dirty="0"/>
              <a:t>Installed </a:t>
            </a:r>
            <a:r>
              <a:rPr lang="en-US" altLang="en-US" dirty="0" err="1"/>
              <a:t>XtendFRESH</a:t>
            </a:r>
            <a:r>
              <a:rPr lang="en-US" altLang="en-US" dirty="0"/>
              <a:t> and fresh air panels onto old unit</a:t>
            </a:r>
          </a:p>
          <a:p>
            <a:pPr>
              <a:buFont typeface="Arial" panose="020B0604020202020204" pitchFamily="34" charset="0"/>
              <a:buChar char="•"/>
            </a:pPr>
            <a:r>
              <a:rPr lang="en-US" altLang="en-US" dirty="0"/>
              <a:t>Checked bolts on a weekly basis to inspect change in torque</a:t>
            </a:r>
          </a:p>
          <a:p>
            <a:pPr>
              <a:buFont typeface="Arial" panose="020B0604020202020204" pitchFamily="34" charset="0"/>
              <a:buChar char="•"/>
            </a:pPr>
            <a:r>
              <a:rPr lang="en-US" altLang="en-US" dirty="0"/>
              <a:t>After 3 weeks:</a:t>
            </a:r>
          </a:p>
          <a:p>
            <a:pPr lvl="1">
              <a:buFont typeface="Arial" panose="020B0604020202020204" pitchFamily="34" charset="0"/>
              <a:buChar char="•"/>
            </a:pPr>
            <a:r>
              <a:rPr lang="en-US" altLang="en-US" dirty="0"/>
              <a:t>Fresh air panel – </a:t>
            </a:r>
            <a:r>
              <a:rPr lang="en-US" altLang="en-US" dirty="0" smtClean="0"/>
              <a:t>125-130 </a:t>
            </a:r>
            <a:r>
              <a:rPr lang="en-US" altLang="en-US" dirty="0"/>
              <a:t>in </a:t>
            </a:r>
            <a:r>
              <a:rPr lang="en-US" altLang="en-US" dirty="0" err="1"/>
              <a:t>lb</a:t>
            </a:r>
            <a:endParaRPr lang="en-US" altLang="en-US" dirty="0"/>
          </a:p>
          <a:p>
            <a:pPr lvl="1">
              <a:buFont typeface="Arial" panose="020B0604020202020204" pitchFamily="34" charset="0"/>
              <a:buChar char="•"/>
            </a:pPr>
            <a:r>
              <a:rPr lang="en-US" altLang="en-US" dirty="0" err="1"/>
              <a:t>XtendFRESH</a:t>
            </a:r>
            <a:r>
              <a:rPr lang="en-US" altLang="en-US" dirty="0"/>
              <a:t> panel – 135-140 in </a:t>
            </a:r>
            <a:r>
              <a:rPr lang="en-US" altLang="en-US" dirty="0" err="1"/>
              <a:t>lb</a:t>
            </a:r>
            <a:endParaRPr lang="en-US" altLang="en-US" dirty="0"/>
          </a:p>
        </p:txBody>
      </p:sp>
      <p:sp>
        <p:nvSpPr>
          <p:cNvPr id="52228" name="Text Placeholder 3">
            <a:extLst>
              <a:ext uri="{FF2B5EF4-FFF2-40B4-BE49-F238E27FC236}">
                <a16:creationId xmlns:a16="http://schemas.microsoft.com/office/drawing/2014/main" xmlns="" id="{7FD5113C-D183-49E9-A175-FD793EF65250}"/>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r>
              <a:rPr lang="en-US" altLang="en-US"/>
              <a:t>Compression Set Test</a:t>
            </a:r>
          </a:p>
        </p:txBody>
      </p:sp>
      <p:sp>
        <p:nvSpPr>
          <p:cNvPr id="52229" name="Slide Number Placeholder 4">
            <a:extLst>
              <a:ext uri="{FF2B5EF4-FFF2-40B4-BE49-F238E27FC236}">
                <a16:creationId xmlns:a16="http://schemas.microsoft.com/office/drawing/2014/main" xmlns="" id="{7A09EA37-FD14-4865-B7F4-F92BD12D38DD}"/>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E21A9D00-0BE9-480A-9AAF-6E7904C8E647}" type="slidenum">
              <a:rPr lang="en-US" altLang="en-US" sz="1200" smtClean="0">
                <a:latin typeface="Times New Roman" panose="02020603050405020304" pitchFamily="18" charset="0"/>
              </a:rPr>
              <a:pPr>
                <a:spcBef>
                  <a:spcPct val="0"/>
                </a:spcBef>
                <a:buFontTx/>
                <a:buNone/>
              </a:pPr>
              <a:t>23</a:t>
            </a:fld>
            <a:endParaRPr lang="en-US" altLang="en-US" sz="1200">
              <a:latin typeface="Times New Roman" panose="02020603050405020304" pitchFamily="18" charset="0"/>
            </a:endParaRPr>
          </a:p>
        </p:txBody>
      </p:sp>
      <p:pic>
        <p:nvPicPr>
          <p:cNvPr id="52230" name="Picture 7">
            <a:extLst>
              <a:ext uri="{FF2B5EF4-FFF2-40B4-BE49-F238E27FC236}">
                <a16:creationId xmlns:a16="http://schemas.microsoft.com/office/drawing/2014/main" xmlns="" id="{0C7F6904-A879-47CF-A421-5D4FED3B951A}"/>
              </a:ext>
            </a:extLst>
          </p:cNvPr>
          <p:cNvPicPr>
            <a:picLocks noChangeAspect="1"/>
          </p:cNvPicPr>
          <p:nvPr/>
        </p:nvPicPr>
        <p:blipFill>
          <a:blip r:embed="rId3">
            <a:extLst>
              <a:ext uri="{28A0092B-C50C-407E-A947-70E740481C1C}">
                <a14:useLocalDpi xmlns:a14="http://schemas.microsoft.com/office/drawing/2010/main" val="0"/>
              </a:ext>
            </a:extLst>
          </a:blip>
          <a:srcRect b="29863"/>
          <a:stretch>
            <a:fillRect/>
          </a:stretch>
        </p:blipFill>
        <p:spPr bwMode="auto">
          <a:xfrm>
            <a:off x="4267200" y="4157663"/>
            <a:ext cx="4191000" cy="254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1" name="Picture 8">
            <a:extLst>
              <a:ext uri="{FF2B5EF4-FFF2-40B4-BE49-F238E27FC236}">
                <a16:creationId xmlns:a16="http://schemas.microsoft.com/office/drawing/2014/main" xmlns="" id="{9C56E9F4-AE2E-4707-A1CC-3435151884BC}"/>
              </a:ext>
            </a:extLst>
          </p:cNvPr>
          <p:cNvPicPr>
            <a:picLocks noChangeAspect="1"/>
          </p:cNvPicPr>
          <p:nvPr/>
        </p:nvPicPr>
        <p:blipFill>
          <a:blip r:embed="rId4">
            <a:extLst>
              <a:ext uri="{28A0092B-C50C-407E-A947-70E740481C1C}">
                <a14:useLocalDpi xmlns:a14="http://schemas.microsoft.com/office/drawing/2010/main" val="0"/>
              </a:ext>
            </a:extLst>
          </a:blip>
          <a:srcRect r="15788"/>
          <a:stretch>
            <a:fillRect/>
          </a:stretch>
        </p:blipFill>
        <p:spPr bwMode="auto">
          <a:xfrm>
            <a:off x="152400" y="4167188"/>
            <a:ext cx="3914775"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4BB7A9-882A-4C8B-9FAD-AAE68F1E6FF3}"/>
              </a:ext>
            </a:extLst>
          </p:cNvPr>
          <p:cNvSpPr>
            <a:spLocks noGrp="1"/>
          </p:cNvSpPr>
          <p:nvPr>
            <p:ph type="title"/>
          </p:nvPr>
        </p:nvSpPr>
        <p:spPr>
          <a:xfrm>
            <a:off x="292100" y="350838"/>
            <a:ext cx="8559800" cy="563562"/>
          </a:xfrm>
        </p:spPr>
        <p:txBody>
          <a:bodyPr/>
          <a:lstStyle/>
          <a:p>
            <a:pPr eaLnBrk="1" fontAlgn="auto" hangingPunct="1">
              <a:spcAft>
                <a:spcPts val="0"/>
              </a:spcAft>
              <a:defRPr/>
            </a:pPr>
            <a:r>
              <a:rPr lang="en-US" dirty="0"/>
              <a:t>CCS at a Glance	</a:t>
            </a:r>
          </a:p>
        </p:txBody>
      </p:sp>
      <p:sp>
        <p:nvSpPr>
          <p:cNvPr id="54275" name="Content Placeholder 2">
            <a:extLst>
              <a:ext uri="{FF2B5EF4-FFF2-40B4-BE49-F238E27FC236}">
                <a16:creationId xmlns:a16="http://schemas.microsoft.com/office/drawing/2014/main" xmlns="" id="{A685D196-B25F-453A-B607-8F5F2D5EF369}"/>
              </a:ext>
            </a:extLst>
          </p:cNvPr>
          <p:cNvSpPr>
            <a:spLocks noGrp="1" noChangeArrowheads="1"/>
          </p:cNvSpPr>
          <p:nvPr>
            <p:ph idx="1"/>
          </p:nvPr>
        </p:nvSpPr>
        <p:spPr bwMode="auto">
          <a:xfrm>
            <a:off x="966788" y="1600200"/>
            <a:ext cx="7948612" cy="4618038"/>
          </a:xfrm>
        </p:spPr>
        <p:txBody>
          <a:bodyPr wrap="square" numCol="1" anchor="t" anchorCtr="0" compatLnSpc="1">
            <a:prstTxWarp prst="textNoShape">
              <a:avLst/>
            </a:prstTxWarp>
          </a:bodyPr>
          <a:lstStyle/>
          <a:p>
            <a:pPr marL="0" indent="0" eaLnBrk="1" hangingPunct="1"/>
            <a:r>
              <a:rPr lang="en-US" altLang="en-US" b="1" dirty="0"/>
              <a:t>Observations</a:t>
            </a:r>
          </a:p>
          <a:p>
            <a:pPr lvl="1" eaLnBrk="1" hangingPunct="1">
              <a:buFont typeface="Arial" panose="020B0604020202020204" pitchFamily="34" charset="0"/>
              <a:buChar char="•"/>
            </a:pPr>
            <a:r>
              <a:rPr lang="en-US" altLang="en-US" dirty="0"/>
              <a:t>Learned a lot beyond </a:t>
            </a:r>
            <a:r>
              <a:rPr lang="en-US" altLang="en-US" dirty="0" smtClean="0"/>
              <a:t>engineering</a:t>
            </a:r>
          </a:p>
          <a:p>
            <a:pPr lvl="1" eaLnBrk="1" hangingPunct="1">
              <a:buFont typeface="Arial" panose="020B0604020202020204" pitchFamily="34" charset="0"/>
              <a:buChar char="•"/>
            </a:pPr>
            <a:r>
              <a:rPr lang="en-US" altLang="en-US" dirty="0" smtClean="0"/>
              <a:t>Work </a:t>
            </a:r>
            <a:r>
              <a:rPr lang="en-US" altLang="en-US" dirty="0"/>
              <a:t>environment was pleasant</a:t>
            </a:r>
          </a:p>
          <a:p>
            <a:pPr lvl="1" eaLnBrk="1" hangingPunct="1">
              <a:buFont typeface="Arial" panose="020B0604020202020204" pitchFamily="34" charset="0"/>
              <a:buChar char="•"/>
            </a:pPr>
            <a:r>
              <a:rPr lang="en-US" altLang="en-US" dirty="0"/>
              <a:t>Constant communication is imperative</a:t>
            </a:r>
          </a:p>
          <a:p>
            <a:pPr marL="0" indent="0" eaLnBrk="1" hangingPunct="1"/>
            <a:r>
              <a:rPr lang="en-US" altLang="en-US" b="1" dirty="0"/>
              <a:t>Recommendations</a:t>
            </a:r>
          </a:p>
          <a:p>
            <a:pPr lvl="1" eaLnBrk="1" hangingPunct="1">
              <a:buFont typeface="Arial" panose="020B0604020202020204" pitchFamily="34" charset="0"/>
              <a:buChar char="•"/>
            </a:pPr>
            <a:r>
              <a:rPr lang="en-US" altLang="en-US" dirty="0"/>
              <a:t>More consistent </a:t>
            </a:r>
            <a:r>
              <a:rPr lang="en-US" altLang="en-US" dirty="0" smtClean="0"/>
              <a:t>workload</a:t>
            </a:r>
          </a:p>
          <a:p>
            <a:pPr lvl="1" eaLnBrk="1" hangingPunct="1">
              <a:buFont typeface="Arial" panose="020B0604020202020204" pitchFamily="34" charset="0"/>
              <a:buChar char="•"/>
            </a:pPr>
            <a:r>
              <a:rPr lang="en-US" altLang="en-US" dirty="0" smtClean="0"/>
              <a:t>Collaborate with other interns</a:t>
            </a:r>
            <a:endParaRPr lang="en-US" altLang="en-US" dirty="0"/>
          </a:p>
          <a:p>
            <a:pPr lvl="1" eaLnBrk="1" hangingPunct="1">
              <a:buFont typeface="Arial" panose="020B0604020202020204" pitchFamily="34" charset="0"/>
              <a:buChar char="•"/>
            </a:pPr>
            <a:r>
              <a:rPr lang="en-US" altLang="en-US" dirty="0"/>
              <a:t>IT issues</a:t>
            </a:r>
          </a:p>
        </p:txBody>
      </p:sp>
      <p:sp>
        <p:nvSpPr>
          <p:cNvPr id="54276" name="Slide Number Placeholder 3">
            <a:extLst>
              <a:ext uri="{FF2B5EF4-FFF2-40B4-BE49-F238E27FC236}">
                <a16:creationId xmlns:a16="http://schemas.microsoft.com/office/drawing/2014/main" xmlns="" id="{CB4040FE-1BAD-4C41-9FC7-1FC7C3C82602}"/>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067045F1-9294-4E15-BD93-510C7CE826EB}" type="slidenum">
              <a:rPr lang="en-US" altLang="en-US" sz="1200" smtClean="0">
                <a:latin typeface="Times New Roman" panose="02020603050405020304" pitchFamily="18" charset="0"/>
              </a:rPr>
              <a:pPr>
                <a:spcBef>
                  <a:spcPct val="0"/>
                </a:spcBef>
                <a:buFontTx/>
                <a:buNone/>
              </a:pPr>
              <a:t>24</a:t>
            </a:fld>
            <a:endParaRPr lang="en-US" altLang="en-US" sz="1200">
              <a:latin typeface="Times New Roman" panose="02020603050405020304" pitchFamily="18" charset="0"/>
            </a:endParaRPr>
          </a:p>
        </p:txBody>
      </p:sp>
      <p:sp>
        <p:nvSpPr>
          <p:cNvPr id="54277" name="Text Placeholder 4">
            <a:extLst>
              <a:ext uri="{FF2B5EF4-FFF2-40B4-BE49-F238E27FC236}">
                <a16:creationId xmlns:a16="http://schemas.microsoft.com/office/drawing/2014/main" xmlns="" id="{B7ED3AA1-6F8E-4F91-B376-CEC1CD9FF950}"/>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pPr eaLnBrk="1" hangingPunct="1"/>
            <a:r>
              <a:rPr lang="en-US" altLang="en-US"/>
              <a:t>Observations/Recommendations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A0442B8-4BC7-4DAA-96EC-72A6F2E9DCB7}"/>
              </a:ext>
            </a:extLst>
          </p:cNvPr>
          <p:cNvSpPr>
            <a:spLocks noGrp="1"/>
          </p:cNvSpPr>
          <p:nvPr>
            <p:ph type="title"/>
          </p:nvPr>
        </p:nvSpPr>
        <p:spPr>
          <a:xfrm>
            <a:off x="292100" y="350838"/>
            <a:ext cx="8559800" cy="563562"/>
          </a:xfrm>
        </p:spPr>
        <p:txBody>
          <a:bodyPr/>
          <a:lstStyle/>
          <a:p>
            <a:pPr eaLnBrk="1" fontAlgn="auto" hangingPunct="1">
              <a:spcAft>
                <a:spcPts val="0"/>
              </a:spcAft>
              <a:defRPr/>
            </a:pPr>
            <a:r>
              <a:rPr lang="en-US" dirty="0"/>
              <a:t>Thank You</a:t>
            </a:r>
          </a:p>
        </p:txBody>
      </p:sp>
      <p:sp>
        <p:nvSpPr>
          <p:cNvPr id="55299" name="Slide Number Placeholder 3">
            <a:extLst>
              <a:ext uri="{FF2B5EF4-FFF2-40B4-BE49-F238E27FC236}">
                <a16:creationId xmlns:a16="http://schemas.microsoft.com/office/drawing/2014/main" xmlns="" id="{72A9229A-87B4-40E4-B1B3-CC06362ACEB0}"/>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A888C8FE-B31A-4867-ACCA-6D2FA0259DD7}" type="slidenum">
              <a:rPr lang="en-US" altLang="en-US" sz="1200" smtClean="0">
                <a:latin typeface="Times New Roman" panose="02020603050405020304" pitchFamily="18" charset="0"/>
              </a:rPr>
              <a:pPr>
                <a:spcBef>
                  <a:spcPct val="0"/>
                </a:spcBef>
                <a:buFontTx/>
                <a:buNone/>
              </a:pPr>
              <a:t>25</a:t>
            </a:fld>
            <a:endParaRPr lang="en-US" altLang="en-US" sz="1200">
              <a:latin typeface="Times New Roman" panose="02020603050405020304" pitchFamily="18" charset="0"/>
            </a:endParaRPr>
          </a:p>
        </p:txBody>
      </p:sp>
      <p:sp>
        <p:nvSpPr>
          <p:cNvPr id="55300" name="Text Placeholder 4">
            <a:extLst>
              <a:ext uri="{FF2B5EF4-FFF2-40B4-BE49-F238E27FC236}">
                <a16:creationId xmlns:a16="http://schemas.microsoft.com/office/drawing/2014/main" xmlns="" id="{2B3A00C6-A5DB-407E-B34F-62B4525BE461}"/>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pPr eaLnBrk="1" hangingPunct="1"/>
            <a:r>
              <a:rPr lang="en-US" altLang="en-US"/>
              <a:t>Questions &amp; Answers</a:t>
            </a:r>
          </a:p>
        </p:txBody>
      </p:sp>
      <p:pic>
        <p:nvPicPr>
          <p:cNvPr id="55301" name="Picture 7" descr="Image result for question">
            <a:extLst>
              <a:ext uri="{FF2B5EF4-FFF2-40B4-BE49-F238E27FC236}">
                <a16:creationId xmlns:a16="http://schemas.microsoft.com/office/drawing/2014/main" xmlns="" id="{33403775-251A-4180-9427-CBBD8E434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43063"/>
            <a:ext cx="7078663"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49A22F-0230-4116-A079-9699B4ED7E30}"/>
              </a:ext>
            </a:extLst>
          </p:cNvPr>
          <p:cNvSpPr>
            <a:spLocks noGrp="1"/>
          </p:cNvSpPr>
          <p:nvPr>
            <p:ph type="title"/>
          </p:nvPr>
        </p:nvSpPr>
        <p:spPr>
          <a:xfrm>
            <a:off x="292100" y="350838"/>
            <a:ext cx="8559800" cy="563562"/>
          </a:xfrm>
        </p:spPr>
        <p:txBody>
          <a:bodyPr/>
          <a:lstStyle/>
          <a:p>
            <a:pPr eaLnBrk="1" fontAlgn="auto" hangingPunct="1">
              <a:spcAft>
                <a:spcPts val="0"/>
              </a:spcAft>
              <a:defRPr/>
            </a:pPr>
            <a:r>
              <a:rPr lang="en-US" dirty="0"/>
              <a:t>Alexandra Lu (Alex)</a:t>
            </a:r>
          </a:p>
        </p:txBody>
      </p:sp>
      <p:sp>
        <p:nvSpPr>
          <p:cNvPr id="13315" name="Slide Number Placeholder 3">
            <a:extLst>
              <a:ext uri="{FF2B5EF4-FFF2-40B4-BE49-F238E27FC236}">
                <a16:creationId xmlns:a16="http://schemas.microsoft.com/office/drawing/2014/main" xmlns="" id="{2BBFBE87-BF05-4119-A391-506BE381B461}"/>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C8347ECC-E0B9-4732-96EF-7522369EA908}" type="slidenum">
              <a:rPr lang="en-US" altLang="en-US" sz="1200" smtClean="0">
                <a:latin typeface="Times New Roman" panose="02020603050405020304" pitchFamily="18" charset="0"/>
              </a:rPr>
              <a:pPr>
                <a:spcBef>
                  <a:spcPct val="0"/>
                </a:spcBef>
                <a:buFontTx/>
                <a:buNone/>
              </a:pPr>
              <a:t>3</a:t>
            </a:fld>
            <a:endParaRPr lang="en-US" altLang="en-US" sz="1200">
              <a:latin typeface="Times New Roman" panose="02020603050405020304" pitchFamily="18" charset="0"/>
            </a:endParaRPr>
          </a:p>
        </p:txBody>
      </p:sp>
      <p:sp>
        <p:nvSpPr>
          <p:cNvPr id="13316" name="Text Placeholder 4">
            <a:extLst>
              <a:ext uri="{FF2B5EF4-FFF2-40B4-BE49-F238E27FC236}">
                <a16:creationId xmlns:a16="http://schemas.microsoft.com/office/drawing/2014/main" xmlns="" id="{F3A7A43F-96B3-43A5-8EF0-C12734A2E6AF}"/>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pPr eaLnBrk="1" hangingPunct="1"/>
            <a:r>
              <a:rPr lang="en-US" altLang="en-US"/>
              <a:t>Bio</a:t>
            </a:r>
          </a:p>
        </p:txBody>
      </p:sp>
      <p:sp>
        <p:nvSpPr>
          <p:cNvPr id="13317" name="Rectangle 6">
            <a:extLst>
              <a:ext uri="{FF2B5EF4-FFF2-40B4-BE49-F238E27FC236}">
                <a16:creationId xmlns:a16="http://schemas.microsoft.com/office/drawing/2014/main" xmlns="" id="{F7C4D4AA-7460-444E-AD04-04BF49F24138}"/>
              </a:ext>
            </a:extLst>
          </p:cNvPr>
          <p:cNvSpPr>
            <a:spLocks noChangeArrowheads="1"/>
          </p:cNvSpPr>
          <p:nvPr/>
        </p:nvSpPr>
        <p:spPr bwMode="auto">
          <a:xfrm>
            <a:off x="762000" y="1719263"/>
            <a:ext cx="4587875"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eaLnBrk="1" hangingPunct="1">
              <a:spcBef>
                <a:spcPct val="0"/>
              </a:spcBef>
              <a:buFontTx/>
              <a:buNone/>
            </a:pPr>
            <a:r>
              <a:rPr lang="en-US" altLang="en-US" b="1"/>
              <a:t>Hometown: </a:t>
            </a:r>
            <a:r>
              <a:rPr lang="en-US" altLang="en-US"/>
              <a:t>Flushing, New York</a:t>
            </a:r>
          </a:p>
          <a:p>
            <a:pPr eaLnBrk="1" hangingPunct="1">
              <a:spcBef>
                <a:spcPct val="0"/>
              </a:spcBef>
              <a:buFontTx/>
              <a:buNone/>
            </a:pPr>
            <a:r>
              <a:rPr lang="en-US" altLang="en-US" b="1"/>
              <a:t>School:</a:t>
            </a:r>
            <a:r>
              <a:rPr lang="en-US" altLang="en-US"/>
              <a:t> Stony Brook University</a:t>
            </a:r>
          </a:p>
          <a:p>
            <a:pPr eaLnBrk="1" hangingPunct="1">
              <a:spcBef>
                <a:spcPct val="0"/>
              </a:spcBef>
              <a:buFontTx/>
              <a:buNone/>
            </a:pPr>
            <a:r>
              <a:rPr lang="en-US" altLang="en-US" b="1"/>
              <a:t>Major: </a:t>
            </a:r>
            <a:r>
              <a:rPr lang="en-US" altLang="en-US"/>
              <a:t>Mechanical Engineering</a:t>
            </a:r>
          </a:p>
          <a:p>
            <a:pPr eaLnBrk="1" hangingPunct="1">
              <a:spcBef>
                <a:spcPct val="0"/>
              </a:spcBef>
              <a:buFontTx/>
              <a:buNone/>
            </a:pPr>
            <a:r>
              <a:rPr lang="en-US" altLang="en-US" b="1"/>
              <a:t>Year: </a:t>
            </a:r>
            <a:r>
              <a:rPr lang="en-US" altLang="en-US"/>
              <a:t>Class of 2020, Junior</a:t>
            </a:r>
          </a:p>
          <a:p>
            <a:pPr eaLnBrk="1" hangingPunct="1">
              <a:spcBef>
                <a:spcPct val="0"/>
              </a:spcBef>
              <a:buFontTx/>
              <a:buNone/>
            </a:pPr>
            <a:r>
              <a:rPr lang="en-US" altLang="en-US" b="1"/>
              <a:t>Supervisor</a:t>
            </a:r>
            <a:r>
              <a:rPr lang="en-US" altLang="en-US"/>
              <a:t>: Rob Spearing</a:t>
            </a:r>
          </a:p>
        </p:txBody>
      </p:sp>
      <p:pic>
        <p:nvPicPr>
          <p:cNvPr id="13318" name="Picture 10" descr="Image result for stony brook university">
            <a:extLst>
              <a:ext uri="{FF2B5EF4-FFF2-40B4-BE49-F238E27FC236}">
                <a16:creationId xmlns:a16="http://schemas.microsoft.com/office/drawing/2014/main" xmlns="" id="{DC32B9E1-9CB6-4606-8921-BA7E1164E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911600"/>
            <a:ext cx="24003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Content Placeholder 3">
            <a:extLst>
              <a:ext uri="{FF2B5EF4-FFF2-40B4-BE49-F238E27FC236}">
                <a16:creationId xmlns:a16="http://schemas.microsoft.com/office/drawing/2014/main" xmlns="" id="{9F98B62D-56ED-47FB-823D-EA64307D6FD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096000" y="1724025"/>
            <a:ext cx="2292350" cy="3209925"/>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C98AE7-1683-45EF-9114-5984A29AE223}"/>
              </a:ext>
            </a:extLst>
          </p:cNvPr>
          <p:cNvSpPr>
            <a:spLocks noGrp="1"/>
          </p:cNvSpPr>
          <p:nvPr>
            <p:ph type="title"/>
          </p:nvPr>
        </p:nvSpPr>
        <p:spPr>
          <a:xfrm>
            <a:off x="292100" y="350838"/>
            <a:ext cx="8559800" cy="563562"/>
          </a:xfrm>
        </p:spPr>
        <p:txBody>
          <a:bodyPr/>
          <a:lstStyle/>
          <a:p>
            <a:pPr eaLnBrk="1" fontAlgn="auto" hangingPunct="1">
              <a:spcAft>
                <a:spcPts val="0"/>
              </a:spcAft>
              <a:defRPr/>
            </a:pPr>
            <a:r>
              <a:rPr lang="en-US" dirty="0"/>
              <a:t>Function 	</a:t>
            </a:r>
          </a:p>
        </p:txBody>
      </p:sp>
      <p:sp>
        <p:nvSpPr>
          <p:cNvPr id="15363" name="Content Placeholder 2">
            <a:extLst>
              <a:ext uri="{FF2B5EF4-FFF2-40B4-BE49-F238E27FC236}">
                <a16:creationId xmlns:a16="http://schemas.microsoft.com/office/drawing/2014/main" xmlns="" id="{5886704F-C1AE-4F21-89D5-6EA5392189F2}"/>
              </a:ext>
            </a:extLst>
          </p:cNvPr>
          <p:cNvSpPr>
            <a:spLocks noGrp="1" noChangeArrowheads="1"/>
          </p:cNvSpPr>
          <p:nvPr>
            <p:ph idx="1"/>
          </p:nvPr>
        </p:nvSpPr>
        <p:spPr bwMode="auto">
          <a:xfrm>
            <a:off x="990600" y="1935163"/>
            <a:ext cx="7696200" cy="4618037"/>
          </a:xfrm>
        </p:spPr>
        <p:txBody>
          <a:bodyPr wrap="square" numCol="1" anchor="t" anchorCtr="0" compatLnSpc="1">
            <a:prstTxWarp prst="textNoShape">
              <a:avLst/>
            </a:prstTxWarp>
          </a:bodyPr>
          <a:lstStyle/>
          <a:p>
            <a:pPr eaLnBrk="1" hangingPunct="1">
              <a:buFont typeface="Arial" panose="020B0604020202020204" pitchFamily="34" charset="0"/>
              <a:buChar char="•"/>
            </a:pPr>
            <a:r>
              <a:rPr lang="en-US" altLang="en-US"/>
              <a:t>Objective 1: Gain hands-on experience working in a laboratory setting designing, preparing and conducting tests</a:t>
            </a:r>
          </a:p>
          <a:p>
            <a:pPr eaLnBrk="1" hangingPunct="1">
              <a:buFont typeface="Arial" panose="020B0604020202020204" pitchFamily="34" charset="0"/>
              <a:buChar char="•"/>
            </a:pPr>
            <a:r>
              <a:rPr lang="en-US" altLang="en-US"/>
              <a:t>Objective 2: Record and interpret experiment results and write appropriate documentation </a:t>
            </a:r>
          </a:p>
          <a:p>
            <a:pPr eaLnBrk="1" hangingPunct="1">
              <a:buFont typeface="Arial" panose="020B0604020202020204" pitchFamily="34" charset="0"/>
              <a:buChar char="•"/>
            </a:pPr>
            <a:r>
              <a:rPr lang="en-US" altLang="en-US"/>
              <a:t>Objective 3: Applying newly acquired and past skills to problem solve</a:t>
            </a:r>
          </a:p>
        </p:txBody>
      </p:sp>
      <p:sp>
        <p:nvSpPr>
          <p:cNvPr id="15364" name="Slide Number Placeholder 3">
            <a:extLst>
              <a:ext uri="{FF2B5EF4-FFF2-40B4-BE49-F238E27FC236}">
                <a16:creationId xmlns:a16="http://schemas.microsoft.com/office/drawing/2014/main" xmlns="" id="{EF43AFD5-C91E-42E0-82B8-28120154623D}"/>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6809E21B-4DBE-41E1-814A-79660AFB2E4E}" type="slidenum">
              <a:rPr lang="en-US" altLang="en-US" sz="1200" smtClean="0">
                <a:latin typeface="Times New Roman" panose="02020603050405020304" pitchFamily="18" charset="0"/>
              </a:rPr>
              <a:pPr>
                <a:spcBef>
                  <a:spcPct val="0"/>
                </a:spcBef>
                <a:buFontTx/>
                <a:buNone/>
              </a:pPr>
              <a:t>4</a:t>
            </a:fld>
            <a:endParaRPr lang="en-US" altLang="en-US" sz="1200">
              <a:latin typeface="Times New Roman" panose="02020603050405020304" pitchFamily="18" charset="0"/>
            </a:endParaRPr>
          </a:p>
        </p:txBody>
      </p:sp>
      <p:sp>
        <p:nvSpPr>
          <p:cNvPr id="15365" name="Text Placeholder 4">
            <a:extLst>
              <a:ext uri="{FF2B5EF4-FFF2-40B4-BE49-F238E27FC236}">
                <a16:creationId xmlns:a16="http://schemas.microsoft.com/office/drawing/2014/main" xmlns="" id="{94E28253-02A9-4B27-83BF-4B82A88A81E4}"/>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pPr eaLnBrk="1" hangingPunct="1"/>
            <a:r>
              <a:rPr lang="en-US" altLang="en-US"/>
              <a:t>Summer objectives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4DE084-9E1C-4357-B37F-BA1F2AA11CFC}"/>
              </a:ext>
            </a:extLst>
          </p:cNvPr>
          <p:cNvSpPr>
            <a:spLocks noGrp="1"/>
          </p:cNvSpPr>
          <p:nvPr>
            <p:ph type="title"/>
          </p:nvPr>
        </p:nvSpPr>
        <p:spPr>
          <a:xfrm>
            <a:off x="292100" y="350838"/>
            <a:ext cx="8559800" cy="563562"/>
          </a:xfrm>
        </p:spPr>
        <p:txBody>
          <a:bodyPr/>
          <a:lstStyle/>
          <a:p>
            <a:pPr eaLnBrk="1" fontAlgn="auto" hangingPunct="1">
              <a:spcAft>
                <a:spcPts val="0"/>
              </a:spcAft>
              <a:defRPr/>
            </a:pPr>
            <a:r>
              <a:rPr lang="en-US" dirty="0"/>
              <a:t>Function 	</a:t>
            </a:r>
          </a:p>
        </p:txBody>
      </p:sp>
      <p:sp>
        <p:nvSpPr>
          <p:cNvPr id="13315" name="Content Placeholder 2">
            <a:extLst>
              <a:ext uri="{FF2B5EF4-FFF2-40B4-BE49-F238E27FC236}">
                <a16:creationId xmlns:a16="http://schemas.microsoft.com/office/drawing/2014/main" xmlns="" id="{E979FB39-845F-4C79-94FC-C68618633350}"/>
              </a:ext>
            </a:extLst>
          </p:cNvPr>
          <p:cNvSpPr>
            <a:spLocks noGrp="1"/>
          </p:cNvSpPr>
          <p:nvPr>
            <p:ph idx="1"/>
          </p:nvPr>
        </p:nvSpPr>
        <p:spPr bwMode="auto">
          <a:xfrm>
            <a:off x="990600" y="1616075"/>
            <a:ext cx="7696200" cy="4618038"/>
          </a:xfrm>
        </p:spPr>
        <p:txBody>
          <a:bodyPr wrap="square" numCol="1" anchor="t" anchorCtr="0" compatLnSpc="1">
            <a:prstTxWarp prst="textNoShape">
              <a:avLst/>
            </a:prstTxWarp>
            <a:normAutofit fontScale="92500" lnSpcReduction="10000"/>
          </a:bodyPr>
          <a:lstStyle/>
          <a:p>
            <a:pPr eaLnBrk="1" hangingPunct="1">
              <a:buFont typeface="Arial" panose="020B0604020202020204" pitchFamily="34" charset="0"/>
              <a:buChar char="•"/>
              <a:defRPr/>
            </a:pPr>
            <a:r>
              <a:rPr lang="en-US" altLang="en-US" dirty="0"/>
              <a:t>N2 purge tests with various valve sizes</a:t>
            </a:r>
          </a:p>
          <a:p>
            <a:pPr eaLnBrk="1" hangingPunct="1">
              <a:buFont typeface="Arial" panose="020B0604020202020204" pitchFamily="34" charset="0"/>
              <a:buChar char="•"/>
              <a:defRPr/>
            </a:pPr>
            <a:r>
              <a:rPr lang="en-US" altLang="en-US" dirty="0"/>
              <a:t>Regeneration trials to reclaim </a:t>
            </a:r>
            <a:r>
              <a:rPr lang="en-US" altLang="en-US" dirty="0" err="1"/>
              <a:t>XtendFRESH</a:t>
            </a:r>
            <a:r>
              <a:rPr lang="en-US" altLang="en-US" dirty="0"/>
              <a:t> scrubber beds used in the field for over 3 years</a:t>
            </a:r>
          </a:p>
          <a:p>
            <a:pPr eaLnBrk="1" hangingPunct="1">
              <a:buFont typeface="Arial" panose="020B0604020202020204" pitchFamily="34" charset="0"/>
              <a:buChar char="•"/>
              <a:defRPr/>
            </a:pPr>
            <a:r>
              <a:rPr lang="en-US" altLang="en-US" dirty="0"/>
              <a:t>Zeolite research – plan for test for CO2 removal for comparison</a:t>
            </a:r>
          </a:p>
          <a:p>
            <a:pPr eaLnBrk="1" hangingPunct="1">
              <a:buFont typeface="Arial" panose="020B0604020202020204" pitchFamily="34" charset="0"/>
              <a:buChar char="•"/>
              <a:defRPr/>
            </a:pPr>
            <a:r>
              <a:rPr lang="en-US" altLang="en-US" dirty="0"/>
              <a:t>CO2 end of line at factory test concept</a:t>
            </a:r>
          </a:p>
          <a:p>
            <a:pPr eaLnBrk="1" hangingPunct="1">
              <a:buFont typeface="Arial" panose="020B0604020202020204" pitchFamily="34" charset="0"/>
              <a:buChar char="•"/>
              <a:defRPr/>
            </a:pPr>
            <a:r>
              <a:rPr lang="en-US" altLang="en-US" dirty="0"/>
              <a:t>MCI Star Cool membrane module investigation</a:t>
            </a:r>
          </a:p>
          <a:p>
            <a:pPr eaLnBrk="1" hangingPunct="1">
              <a:buFont typeface="Arial" panose="020B0604020202020204" pitchFamily="34" charset="0"/>
              <a:buChar char="•"/>
              <a:defRPr/>
            </a:pPr>
            <a:r>
              <a:rPr lang="en-US" altLang="en-US" dirty="0"/>
              <a:t>Panel Glove Gasket testing and results</a:t>
            </a:r>
          </a:p>
          <a:p>
            <a:pPr lvl="1" eaLnBrk="1" hangingPunct="1">
              <a:buFont typeface="Courier New" panose="02070309020205020404" pitchFamily="49" charset="0"/>
              <a:buChar char="o"/>
              <a:defRPr/>
            </a:pPr>
            <a:r>
              <a:rPr lang="en-US" altLang="en-US" dirty="0"/>
              <a:t>Compression set</a:t>
            </a:r>
          </a:p>
          <a:p>
            <a:pPr lvl="1" eaLnBrk="1" hangingPunct="1">
              <a:buFont typeface="Courier New" panose="02070309020205020404" pitchFamily="49" charset="0"/>
              <a:buChar char="o"/>
              <a:defRPr/>
            </a:pPr>
            <a:r>
              <a:rPr lang="en-US" altLang="en-US" dirty="0"/>
              <a:t>Heat aging</a:t>
            </a:r>
          </a:p>
          <a:p>
            <a:pPr lvl="1" eaLnBrk="1" hangingPunct="1">
              <a:buFont typeface="Courier New" panose="02070309020205020404" pitchFamily="49" charset="0"/>
              <a:buChar char="o"/>
              <a:defRPr/>
            </a:pPr>
            <a:r>
              <a:rPr lang="en-US" altLang="en-US" dirty="0"/>
              <a:t>Pressure decay</a:t>
            </a:r>
          </a:p>
        </p:txBody>
      </p:sp>
      <p:sp>
        <p:nvSpPr>
          <p:cNvPr id="17412" name="Slide Number Placeholder 3">
            <a:extLst>
              <a:ext uri="{FF2B5EF4-FFF2-40B4-BE49-F238E27FC236}">
                <a16:creationId xmlns:a16="http://schemas.microsoft.com/office/drawing/2014/main" xmlns="" id="{AA0ABCA3-5C98-4651-8B80-F43A787FE34F}"/>
              </a:ext>
            </a:extLst>
          </p:cNvPr>
          <p:cNvSpPr>
            <a:spLocks noGrp="1"/>
          </p:cNvSpPr>
          <p:nvPr>
            <p:ph type="sldNum"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FBC300BD-EBAF-47CC-887C-900B02385104}" type="slidenum">
              <a:rPr lang="en-US" altLang="en-US" sz="1200" smtClean="0">
                <a:latin typeface="Times New Roman" panose="02020603050405020304" pitchFamily="18" charset="0"/>
              </a:rPr>
              <a:pPr>
                <a:spcBef>
                  <a:spcPct val="0"/>
                </a:spcBef>
                <a:buFontTx/>
                <a:buNone/>
              </a:pPr>
              <a:t>5</a:t>
            </a:fld>
            <a:endParaRPr lang="en-US" altLang="en-US" sz="1200">
              <a:latin typeface="Times New Roman" panose="02020603050405020304" pitchFamily="18" charset="0"/>
            </a:endParaRPr>
          </a:p>
        </p:txBody>
      </p:sp>
      <p:sp>
        <p:nvSpPr>
          <p:cNvPr id="17413" name="Text Placeholder 4">
            <a:extLst>
              <a:ext uri="{FF2B5EF4-FFF2-40B4-BE49-F238E27FC236}">
                <a16:creationId xmlns:a16="http://schemas.microsoft.com/office/drawing/2014/main" xmlns="" id="{F1405AB9-954D-4F1C-98AC-E17E4111E353}"/>
              </a:ext>
            </a:extLst>
          </p:cNvPr>
          <p:cNvSpPr>
            <a:spLocks noGrp="1" noChangeArrowheads="1"/>
          </p:cNvSpPr>
          <p:nvPr>
            <p:ph type="body" sz="quarter" idx="13"/>
          </p:nvPr>
        </p:nvSpPr>
        <p:spPr bwMode="auto">
          <a:xfrm>
            <a:off x="292100" y="917575"/>
            <a:ext cx="8555038" cy="547688"/>
          </a:xfrm>
        </p:spPr>
        <p:txBody>
          <a:bodyPr wrap="square" numCol="1" anchor="t" anchorCtr="0" compatLnSpc="1">
            <a:prstTxWarp prst="textNoShape">
              <a:avLst/>
            </a:prstTxWarp>
          </a:bodyPr>
          <a:lstStyle/>
          <a:p>
            <a:pPr eaLnBrk="1" hangingPunct="1"/>
            <a:r>
              <a:rPr lang="en-US" altLang="en-US"/>
              <a:t>Projects</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ACE21B-9499-4F0A-9C26-5D7212D2492E}"/>
              </a:ext>
            </a:extLst>
          </p:cNvPr>
          <p:cNvSpPr>
            <a:spLocks noGrp="1"/>
          </p:cNvSpPr>
          <p:nvPr>
            <p:ph type="title"/>
          </p:nvPr>
        </p:nvSpPr>
        <p:spPr/>
        <p:txBody>
          <a:bodyPr/>
          <a:lstStyle/>
          <a:p>
            <a:pPr>
              <a:defRPr/>
            </a:pPr>
            <a:r>
              <a:rPr lang="en-US" dirty="0"/>
              <a:t>N2 Purge Port Sizing</a:t>
            </a:r>
          </a:p>
        </p:txBody>
      </p:sp>
      <p:sp>
        <p:nvSpPr>
          <p:cNvPr id="15363" name="Content Placeholder 2">
            <a:extLst>
              <a:ext uri="{FF2B5EF4-FFF2-40B4-BE49-F238E27FC236}">
                <a16:creationId xmlns:a16="http://schemas.microsoft.com/office/drawing/2014/main" xmlns="" id="{412D952D-700E-4A94-A488-C5CB45108A81}"/>
              </a:ext>
            </a:extLst>
          </p:cNvPr>
          <p:cNvSpPr>
            <a:spLocks noGrp="1"/>
          </p:cNvSpPr>
          <p:nvPr>
            <p:ph idx="1"/>
          </p:nvPr>
        </p:nvSpPr>
        <p:spPr bwMode="auto">
          <a:xfrm>
            <a:off x="457200" y="1600200"/>
            <a:ext cx="4724400" cy="4618038"/>
          </a:xfrm>
        </p:spPr>
        <p:txBody>
          <a:bodyPr wrap="square" numCol="1" anchor="t" anchorCtr="0" compatLnSpc="1">
            <a:prstTxWarp prst="textNoShape">
              <a:avLst/>
            </a:prstTxWarp>
          </a:bodyPr>
          <a:lstStyle/>
          <a:p>
            <a:pPr>
              <a:buFont typeface="Arial" panose="020B0604020202020204" pitchFamily="34" charset="0"/>
              <a:buChar char="•"/>
              <a:defRPr/>
            </a:pPr>
            <a:r>
              <a:rPr lang="en-US" altLang="en-US" dirty="0"/>
              <a:t>Introduction to container tests</a:t>
            </a:r>
          </a:p>
          <a:p>
            <a:pPr>
              <a:buFont typeface="Arial" panose="020B0604020202020204" pitchFamily="34" charset="0"/>
              <a:buChar char="•"/>
              <a:defRPr/>
            </a:pPr>
            <a:r>
              <a:rPr lang="en-US" altLang="en-US" dirty="0"/>
              <a:t>Examining if </a:t>
            </a:r>
            <a:r>
              <a:rPr lang="en-US" altLang="en-US" dirty="0" smtClean="0"/>
              <a:t>venting </a:t>
            </a:r>
            <a:r>
              <a:rPr lang="en-US" altLang="en-US" dirty="0"/>
              <a:t>has an effect on O2 </a:t>
            </a:r>
            <a:r>
              <a:rPr lang="en-US" altLang="en-US" dirty="0" err="1"/>
              <a:t>pulldown</a:t>
            </a:r>
            <a:r>
              <a:rPr lang="en-US" altLang="en-US" dirty="0"/>
              <a:t> per pound of N2 due to pressure equalization</a:t>
            </a:r>
          </a:p>
          <a:p>
            <a:pPr>
              <a:buFont typeface="Arial" panose="020B0604020202020204" pitchFamily="34" charset="0"/>
              <a:buChar char="•"/>
              <a:defRPr/>
            </a:pPr>
            <a:r>
              <a:rPr lang="en-US" altLang="en-US" dirty="0"/>
              <a:t>Graphed and analyzed pressure, N2, and O2 concentration measurements</a:t>
            </a:r>
          </a:p>
          <a:p>
            <a:pPr marL="0" indent="0">
              <a:defRPr/>
            </a:pPr>
            <a:endParaRPr lang="en-US" altLang="en-US" dirty="0"/>
          </a:p>
        </p:txBody>
      </p:sp>
      <p:sp>
        <p:nvSpPr>
          <p:cNvPr id="19460" name="Slide Number Placeholder 3">
            <a:extLst>
              <a:ext uri="{FF2B5EF4-FFF2-40B4-BE49-F238E27FC236}">
                <a16:creationId xmlns:a16="http://schemas.microsoft.com/office/drawing/2014/main" xmlns="" id="{D3691702-D672-4A06-9F75-F27831BE5C6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751F88BD-03FE-460C-8CD5-7CE3FBA5432A}" type="slidenum">
              <a:rPr lang="en-US" altLang="en-US" sz="1200" smtClean="0">
                <a:latin typeface="Times New Roman" panose="02020603050405020304" pitchFamily="18" charset="0"/>
              </a:rPr>
              <a:pPr>
                <a:spcBef>
                  <a:spcPct val="0"/>
                </a:spcBef>
                <a:buFontTx/>
                <a:buNone/>
              </a:pPr>
              <a:t>6</a:t>
            </a:fld>
            <a:endParaRPr lang="en-US" altLang="en-US" sz="1200">
              <a:latin typeface="Times New Roman" panose="02020603050405020304" pitchFamily="18" charset="0"/>
            </a:endParaRPr>
          </a:p>
        </p:txBody>
      </p:sp>
      <p:pic>
        <p:nvPicPr>
          <p:cNvPr id="19461" name="Picture 2">
            <a:extLst>
              <a:ext uri="{FF2B5EF4-FFF2-40B4-BE49-F238E27FC236}">
                <a16:creationId xmlns:a16="http://schemas.microsoft.com/office/drawing/2014/main" xmlns="" id="{17D59A89-F2B9-491B-8189-9A15B6175C38}"/>
              </a:ext>
            </a:extLst>
          </p:cNvPr>
          <p:cNvPicPr>
            <a:picLocks noChangeAspect="1"/>
          </p:cNvPicPr>
          <p:nvPr/>
        </p:nvPicPr>
        <p:blipFill>
          <a:blip r:embed="rId3">
            <a:extLst>
              <a:ext uri="{28A0092B-C50C-407E-A947-70E740481C1C}">
                <a14:useLocalDpi xmlns:a14="http://schemas.microsoft.com/office/drawing/2010/main" val="0"/>
              </a:ext>
            </a:extLst>
          </a:blip>
          <a:srcRect r="62161" b="17615"/>
          <a:stretch>
            <a:fillRect/>
          </a:stretch>
        </p:blipFill>
        <p:spPr bwMode="auto">
          <a:xfrm>
            <a:off x="5449888" y="1154113"/>
            <a:ext cx="33655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7F4F86-71B3-4763-ACD8-DC205DFBE4FC}"/>
              </a:ext>
            </a:extLst>
          </p:cNvPr>
          <p:cNvSpPr>
            <a:spLocks noGrp="1"/>
          </p:cNvSpPr>
          <p:nvPr>
            <p:ph type="title"/>
          </p:nvPr>
        </p:nvSpPr>
        <p:spPr/>
        <p:txBody>
          <a:bodyPr/>
          <a:lstStyle/>
          <a:p>
            <a:pPr>
              <a:defRPr/>
            </a:pPr>
            <a:r>
              <a:rPr lang="en-US" dirty="0"/>
              <a:t>N2 Purge Port Sizing</a:t>
            </a:r>
          </a:p>
        </p:txBody>
      </p:sp>
      <p:sp>
        <p:nvSpPr>
          <p:cNvPr id="21507" name="Slide Number Placeholder 3">
            <a:extLst>
              <a:ext uri="{FF2B5EF4-FFF2-40B4-BE49-F238E27FC236}">
                <a16:creationId xmlns:a16="http://schemas.microsoft.com/office/drawing/2014/main" xmlns="" id="{9DCBA9F2-6A3F-452A-B386-D0461ABB7C4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45B9E30C-F31E-49D1-84D3-559D18730A57}" type="slidenum">
              <a:rPr lang="en-US" altLang="en-US" sz="1200" smtClean="0">
                <a:latin typeface="Times New Roman" panose="02020603050405020304" pitchFamily="18" charset="0"/>
              </a:rPr>
              <a:pPr>
                <a:spcBef>
                  <a:spcPct val="0"/>
                </a:spcBef>
                <a:buFontTx/>
                <a:buNone/>
              </a:pPr>
              <a:t>7</a:t>
            </a:fld>
            <a:endParaRPr lang="en-US" altLang="en-US" sz="1200">
              <a:latin typeface="Times New Roman" panose="02020603050405020304" pitchFamily="18" charset="0"/>
            </a:endParaRPr>
          </a:p>
        </p:txBody>
      </p:sp>
      <p:pic>
        <p:nvPicPr>
          <p:cNvPr id="21508" name="Picture 2">
            <a:extLst>
              <a:ext uri="{FF2B5EF4-FFF2-40B4-BE49-F238E27FC236}">
                <a16:creationId xmlns:a16="http://schemas.microsoft.com/office/drawing/2014/main" xmlns="" id="{DB38CAB9-9901-4371-B1B8-300D5DBA571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066800"/>
            <a:ext cx="6684963"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a:extLst>
              <a:ext uri="{FF2B5EF4-FFF2-40B4-BE49-F238E27FC236}">
                <a16:creationId xmlns:a16="http://schemas.microsoft.com/office/drawing/2014/main" xmlns="" id="{9FD00D46-7EEB-4206-A087-3085BF778888}"/>
              </a:ext>
            </a:extLst>
          </p:cNvPr>
          <p:cNvPicPr>
            <a:picLocks noChangeAspect="1"/>
          </p:cNvPicPr>
          <p:nvPr/>
        </p:nvPicPr>
        <p:blipFill>
          <a:blip r:embed="rId4">
            <a:extLst>
              <a:ext uri="{28A0092B-C50C-407E-A947-70E740481C1C}">
                <a14:useLocalDpi xmlns:a14="http://schemas.microsoft.com/office/drawing/2010/main" val="0"/>
              </a:ext>
            </a:extLst>
          </a:blip>
          <a:srcRect l="25359" t="6097" r="37083" b="36346"/>
          <a:stretch>
            <a:fillRect/>
          </a:stretch>
        </p:blipFill>
        <p:spPr bwMode="auto">
          <a:xfrm>
            <a:off x="7010400" y="4114800"/>
            <a:ext cx="1447800" cy="12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extBox 3">
            <a:extLst>
              <a:ext uri="{FF2B5EF4-FFF2-40B4-BE49-F238E27FC236}">
                <a16:creationId xmlns:a16="http://schemas.microsoft.com/office/drawing/2014/main" xmlns="" id="{12F05329-9A5D-4826-AAD5-95C373AE6B27}"/>
              </a:ext>
            </a:extLst>
          </p:cNvPr>
          <p:cNvSpPr txBox="1">
            <a:spLocks noChangeArrowheads="1"/>
          </p:cNvSpPr>
          <p:nvPr/>
        </p:nvSpPr>
        <p:spPr bwMode="auto">
          <a:xfrm>
            <a:off x="7010400" y="5589588"/>
            <a:ext cx="1447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r>
              <a:rPr lang="en-US" altLang="en-US" sz="1100" i="1"/>
              <a:t>1.5” relief valve (picture by Chip)</a:t>
            </a:r>
          </a:p>
        </p:txBody>
      </p:sp>
      <p:sp>
        <p:nvSpPr>
          <p:cNvPr id="8" name="TextBox 7">
            <a:extLst>
              <a:ext uri="{FF2B5EF4-FFF2-40B4-BE49-F238E27FC236}">
                <a16:creationId xmlns:a16="http://schemas.microsoft.com/office/drawing/2014/main" xmlns="" id="{D2F3E105-8E12-43E7-B76C-F98AE7DF41B5}"/>
              </a:ext>
            </a:extLst>
          </p:cNvPr>
          <p:cNvSpPr txBox="1"/>
          <p:nvPr/>
        </p:nvSpPr>
        <p:spPr>
          <a:xfrm>
            <a:off x="279400" y="6099175"/>
            <a:ext cx="8426450" cy="646113"/>
          </a:xfrm>
          <a:prstGeom prst="rect">
            <a:avLst/>
          </a:prstGeom>
          <a:noFill/>
        </p:spPr>
        <p:txBody>
          <a:bodyPr>
            <a:spAutoFit/>
          </a:bodyPr>
          <a:lstStyle/>
          <a:p>
            <a:pPr marL="285750" indent="-285750">
              <a:buFont typeface="Arial" panose="020B0604020202020204" pitchFamily="34" charset="0"/>
              <a:buChar char="•"/>
              <a:defRPr/>
            </a:pPr>
            <a:r>
              <a:rPr lang="en-US" altLang="en-US" dirty="0"/>
              <a:t>Determined that valve size had little effect</a:t>
            </a:r>
          </a:p>
          <a:p>
            <a:pPr>
              <a:defRPr/>
            </a:pPr>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FC22E0-0678-432E-A0B0-7F2505F905D6}"/>
              </a:ext>
            </a:extLst>
          </p:cNvPr>
          <p:cNvSpPr>
            <a:spLocks noGrp="1"/>
          </p:cNvSpPr>
          <p:nvPr>
            <p:ph type="title"/>
          </p:nvPr>
        </p:nvSpPr>
        <p:spPr/>
        <p:txBody>
          <a:bodyPr/>
          <a:lstStyle/>
          <a:p>
            <a:pPr>
              <a:defRPr/>
            </a:pPr>
            <a:r>
              <a:rPr lang="en-US" dirty="0" err="1"/>
              <a:t>xtendFRESH</a:t>
            </a:r>
            <a:r>
              <a:rPr lang="en-US" dirty="0"/>
              <a:t> Scrubber </a:t>
            </a:r>
            <a:r>
              <a:rPr lang="en-US" dirty="0" err="1"/>
              <a:t>REgeneration</a:t>
            </a:r>
            <a:r>
              <a:rPr lang="en-US" dirty="0"/>
              <a:t> </a:t>
            </a:r>
          </a:p>
        </p:txBody>
      </p:sp>
      <p:sp>
        <p:nvSpPr>
          <p:cNvPr id="23555" name="Content Placeholder 2">
            <a:extLst>
              <a:ext uri="{FF2B5EF4-FFF2-40B4-BE49-F238E27FC236}">
                <a16:creationId xmlns:a16="http://schemas.microsoft.com/office/drawing/2014/main" xmlns="" id="{B4B78493-2171-4013-9F34-9A0B1462B2F9}"/>
              </a:ext>
            </a:extLst>
          </p:cNvPr>
          <p:cNvSpPr>
            <a:spLocks noGrp="1" noChangeArrowheads="1"/>
          </p:cNvSpPr>
          <p:nvPr>
            <p:ph idx="1"/>
          </p:nvPr>
        </p:nvSpPr>
        <p:spPr bwMode="auto">
          <a:xfrm>
            <a:off x="292100" y="1600200"/>
            <a:ext cx="4737100" cy="4978400"/>
          </a:xfrm>
        </p:spPr>
        <p:txBody>
          <a:bodyPr wrap="square" numCol="1" anchor="t" anchorCtr="0" compatLnSpc="1">
            <a:prstTxWarp prst="textNoShape">
              <a:avLst/>
            </a:prstTxWarp>
          </a:bodyPr>
          <a:lstStyle/>
          <a:p>
            <a:pPr>
              <a:buFont typeface="Arial" panose="020B0604020202020204" pitchFamily="34" charset="0"/>
              <a:buChar char="•"/>
            </a:pPr>
            <a:r>
              <a:rPr lang="en-US" altLang="en-US" dirty="0"/>
              <a:t>End of life scrubber beds return from field capacity reclaim</a:t>
            </a:r>
          </a:p>
          <a:p>
            <a:pPr>
              <a:buFont typeface="Arial" panose="020B0604020202020204" pitchFamily="34" charset="0"/>
              <a:buChar char="•"/>
            </a:pPr>
            <a:r>
              <a:rPr lang="en-US" altLang="en-US" dirty="0"/>
              <a:t>Test the feasibility of regenerating </a:t>
            </a:r>
            <a:r>
              <a:rPr lang="en-US" altLang="en-US" dirty="0" err="1"/>
              <a:t>XtendFRESH</a:t>
            </a:r>
            <a:r>
              <a:rPr lang="en-US" altLang="en-US" dirty="0"/>
              <a:t> scrubbers to original CO2 removal capacity</a:t>
            </a:r>
          </a:p>
          <a:p>
            <a:pPr>
              <a:buFont typeface="Arial" panose="020B0604020202020204" pitchFamily="34" charset="0"/>
              <a:buChar char="•"/>
            </a:pPr>
            <a:r>
              <a:rPr lang="en-US" altLang="en-US" dirty="0"/>
              <a:t>Tests performed</a:t>
            </a:r>
          </a:p>
          <a:p>
            <a:pPr lvl="1">
              <a:buFont typeface="Arial" panose="020B0604020202020204" pitchFamily="34" charset="0"/>
              <a:buChar char="•"/>
            </a:pPr>
            <a:r>
              <a:rPr lang="en-US" altLang="en-US" dirty="0" smtClean="0"/>
              <a:t>N2 flush</a:t>
            </a:r>
            <a:endParaRPr lang="en-US" altLang="en-US" dirty="0"/>
          </a:p>
          <a:p>
            <a:pPr lvl="1">
              <a:buFont typeface="Arial" panose="020B0604020202020204" pitchFamily="34" charset="0"/>
              <a:buChar char="•"/>
            </a:pPr>
            <a:r>
              <a:rPr lang="en-US" altLang="en-US" dirty="0" smtClean="0"/>
              <a:t>H2O flush test to remove CO2 particulate from bed</a:t>
            </a:r>
            <a:endParaRPr lang="en-US" altLang="en-US" dirty="0"/>
          </a:p>
          <a:p>
            <a:pPr>
              <a:buFont typeface="Arial" panose="020B0604020202020204" pitchFamily="34" charset="0"/>
              <a:buChar char="•"/>
            </a:pPr>
            <a:endParaRPr lang="en-US" altLang="en-US" dirty="0"/>
          </a:p>
        </p:txBody>
      </p:sp>
      <p:sp>
        <p:nvSpPr>
          <p:cNvPr id="23556" name="Slide Number Placeholder 3">
            <a:extLst>
              <a:ext uri="{FF2B5EF4-FFF2-40B4-BE49-F238E27FC236}">
                <a16:creationId xmlns:a16="http://schemas.microsoft.com/office/drawing/2014/main" xmlns="" id="{0DF2946F-CF43-4DF0-BD3A-66041062D95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2AE3F925-B853-43D8-9DD7-97AD12392DD0}" type="slidenum">
              <a:rPr lang="en-US" altLang="en-US" sz="1200" smtClean="0">
                <a:latin typeface="Times New Roman" panose="02020603050405020304" pitchFamily="18" charset="0"/>
              </a:rPr>
              <a:pPr>
                <a:spcBef>
                  <a:spcPct val="0"/>
                </a:spcBef>
                <a:buFontTx/>
                <a:buNone/>
              </a:pPr>
              <a:t>8</a:t>
            </a:fld>
            <a:endParaRPr lang="en-US" altLang="en-US" sz="1200">
              <a:latin typeface="Times New Roman" panose="02020603050405020304" pitchFamily="18" charset="0"/>
            </a:endParaRPr>
          </a:p>
        </p:txBody>
      </p:sp>
      <p:pic>
        <p:nvPicPr>
          <p:cNvPr id="23557" name="Picture 2">
            <a:extLst>
              <a:ext uri="{FF2B5EF4-FFF2-40B4-BE49-F238E27FC236}">
                <a16:creationId xmlns:a16="http://schemas.microsoft.com/office/drawing/2014/main" xmlns="" id="{B8B41DE8-0D1C-4466-B223-B7E257E414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1589088"/>
            <a:ext cx="356235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9EFF15-17AD-4598-85B3-FDBCC74B366D}"/>
              </a:ext>
            </a:extLst>
          </p:cNvPr>
          <p:cNvSpPr>
            <a:spLocks noGrp="1"/>
          </p:cNvSpPr>
          <p:nvPr>
            <p:ph type="title"/>
          </p:nvPr>
        </p:nvSpPr>
        <p:spPr/>
        <p:txBody>
          <a:bodyPr/>
          <a:lstStyle/>
          <a:p>
            <a:pPr>
              <a:defRPr/>
            </a:pPr>
            <a:r>
              <a:rPr lang="en-US" dirty="0" err="1"/>
              <a:t>xtendFRESH</a:t>
            </a:r>
            <a:r>
              <a:rPr lang="en-US" dirty="0"/>
              <a:t> Scrubber </a:t>
            </a:r>
            <a:r>
              <a:rPr lang="en-US" dirty="0" err="1"/>
              <a:t>REgeneration</a:t>
            </a:r>
            <a:r>
              <a:rPr lang="en-US" dirty="0"/>
              <a:t> </a:t>
            </a:r>
          </a:p>
        </p:txBody>
      </p:sp>
      <p:sp>
        <p:nvSpPr>
          <p:cNvPr id="25603" name="Content Placeholder 2">
            <a:extLst>
              <a:ext uri="{FF2B5EF4-FFF2-40B4-BE49-F238E27FC236}">
                <a16:creationId xmlns:a16="http://schemas.microsoft.com/office/drawing/2014/main" xmlns="" id="{891E6142-2B2D-44C3-AC60-EF17B644A531}"/>
              </a:ext>
            </a:extLst>
          </p:cNvPr>
          <p:cNvSpPr>
            <a:spLocks noGrp="1" noChangeArrowheads="1"/>
          </p:cNvSpPr>
          <p:nvPr>
            <p:ph idx="1"/>
          </p:nvPr>
        </p:nvSpPr>
        <p:spPr bwMode="auto"/>
        <p:txBody>
          <a:bodyPr wrap="square" numCol="1" anchor="t" anchorCtr="0" compatLnSpc="1">
            <a:prstTxWarp prst="textNoShape">
              <a:avLst/>
            </a:prstTxWarp>
          </a:bodyPr>
          <a:lstStyle/>
          <a:p>
            <a:pPr>
              <a:buFont typeface="Arial" panose="020B0604020202020204" pitchFamily="34" charset="0"/>
              <a:buChar char="•"/>
            </a:pPr>
            <a:r>
              <a:rPr lang="en-US" altLang="en-US"/>
              <a:t>Calculated new scrubbing rate after regeneration</a:t>
            </a:r>
          </a:p>
        </p:txBody>
      </p:sp>
      <p:sp>
        <p:nvSpPr>
          <p:cNvPr id="25604" name="Slide Number Placeholder 3">
            <a:extLst>
              <a:ext uri="{FF2B5EF4-FFF2-40B4-BE49-F238E27FC236}">
                <a16:creationId xmlns:a16="http://schemas.microsoft.com/office/drawing/2014/main" xmlns="" id="{6CB85389-D67D-440E-86DD-E4A8826E3AB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1200"/>
              </a:spcBef>
              <a:buFont typeface="Arial" panose="020B0604020202020204" pitchFamily="34" charset="0"/>
              <a:defRPr sz="2400">
                <a:solidFill>
                  <a:schemeClr val="tx1"/>
                </a:solidFill>
                <a:latin typeface="Arial" panose="020B0604020202020204" pitchFamily="34" charset="0"/>
              </a:defRPr>
            </a:lvl1pPr>
            <a:lvl2pPr marL="742950" indent="-285750">
              <a:spcBef>
                <a:spcPts val="1200"/>
              </a:spcBef>
              <a:buFont typeface="Arial" panose="020B0604020202020204" pitchFamily="34" charset="0"/>
              <a:defRPr sz="2200">
                <a:solidFill>
                  <a:schemeClr val="tx1"/>
                </a:solidFill>
                <a:latin typeface="Arial" panose="020B0604020202020204" pitchFamily="34" charset="0"/>
              </a:defRPr>
            </a:lvl2pPr>
            <a:lvl3pPr marL="1143000" indent="-228600">
              <a:spcBef>
                <a:spcPts val="1200"/>
              </a:spcBef>
              <a:buFont typeface="Arial" panose="020B0604020202020204" pitchFamily="34" charset="0"/>
              <a:defRPr sz="2000">
                <a:solidFill>
                  <a:schemeClr val="tx1"/>
                </a:solidFill>
                <a:latin typeface="Arial" panose="020B0604020202020204" pitchFamily="34" charset="0"/>
              </a:defRPr>
            </a:lvl3pPr>
            <a:lvl4pPr marL="1600200" indent="-228600">
              <a:spcBef>
                <a:spcPts val="1200"/>
              </a:spcBef>
              <a:buFont typeface="Arial" panose="020B0604020202020204" pitchFamily="34" charset="0"/>
              <a:defRPr>
                <a:solidFill>
                  <a:schemeClr val="tx1"/>
                </a:solidFill>
                <a:latin typeface="Arial" panose="020B0604020202020204" pitchFamily="34" charset="0"/>
              </a:defRPr>
            </a:lvl4pPr>
            <a:lvl5pPr marL="2057400" indent="-228600">
              <a:spcBef>
                <a:spcPts val="1200"/>
              </a:spcBef>
              <a:buFont typeface="Arial" panose="020B0604020202020204" pitchFamily="34" charset="0"/>
              <a:defRPr>
                <a:solidFill>
                  <a:schemeClr val="tx1"/>
                </a:solidFill>
                <a:latin typeface="Arial" panose="020B0604020202020204" pitchFamily="34" charset="0"/>
              </a:defRPr>
            </a:lvl5pPr>
            <a:lvl6pPr marL="25146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eaLnBrk="0" fontAlgn="base" hangingPunct="0">
              <a:spcBef>
                <a:spcPts val="120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0"/>
              </a:spcBef>
              <a:buFontTx/>
              <a:buNone/>
            </a:pPr>
            <a:fld id="{C68F7A56-7895-4829-93A9-FEE376DA4AF7}" type="slidenum">
              <a:rPr lang="en-US" altLang="en-US" sz="1200" smtClean="0">
                <a:latin typeface="Times New Roman" panose="02020603050405020304" pitchFamily="18" charset="0"/>
              </a:rPr>
              <a:pPr>
                <a:spcBef>
                  <a:spcPct val="0"/>
                </a:spcBef>
                <a:buFontTx/>
                <a:buNone/>
              </a:pPr>
              <a:t>9</a:t>
            </a:fld>
            <a:endParaRPr lang="en-US" altLang="en-US" sz="1200">
              <a:latin typeface="Times New Roman" panose="02020603050405020304" pitchFamily="18" charset="0"/>
            </a:endParaRPr>
          </a:p>
        </p:txBody>
      </p:sp>
      <p:pic>
        <p:nvPicPr>
          <p:cNvPr id="25605" name="Picture 2">
            <a:extLst>
              <a:ext uri="{FF2B5EF4-FFF2-40B4-BE49-F238E27FC236}">
                <a16:creationId xmlns:a16="http://schemas.microsoft.com/office/drawing/2014/main" xmlns="" id="{706D309E-7CEF-4DCF-B16D-529F4E453D4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252663"/>
            <a:ext cx="8153400" cy="41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UTC">
  <a:themeElements>
    <a:clrScheme name="UTC">
      <a:dk1>
        <a:sysClr val="windowText" lastClr="000000"/>
      </a:dk1>
      <a:lt1>
        <a:sysClr val="window" lastClr="FFFFFF"/>
      </a:lt1>
      <a:dk2>
        <a:srgbClr val="000099"/>
      </a:dk2>
      <a:lt2>
        <a:srgbClr val="0038A9"/>
      </a:lt2>
      <a:accent1>
        <a:srgbClr val="D20000"/>
      </a:accent1>
      <a:accent2>
        <a:srgbClr val="0000F0"/>
      </a:accent2>
      <a:accent3>
        <a:srgbClr val="009A00"/>
      </a:accent3>
      <a:accent4>
        <a:srgbClr val="FF6600"/>
      </a:accent4>
      <a:accent5>
        <a:srgbClr val="F6FC00"/>
      </a:accent5>
      <a:accent6>
        <a:srgbClr val="993366"/>
      </a:accent6>
      <a:hlink>
        <a:srgbClr val="0000F0"/>
      </a:hlink>
      <a:folHlink>
        <a:srgbClr val="D20000"/>
      </a:folHlink>
    </a:clrScheme>
    <a:fontScheme name="UTC">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UTC">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dk1">
                <a:tint val="100000"/>
                <a:satMod val="100000"/>
              </a:schemeClr>
            </a:gs>
            <a:gs pos="100000">
              <a:schemeClr val="phClr">
                <a:tint val="100000"/>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11241</TotalTime>
  <Words>2885</Words>
  <Application>Microsoft Office PowerPoint</Application>
  <PresentationFormat>On-screen Show (4:3)</PresentationFormat>
  <Paragraphs>267</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Courier New</vt:lpstr>
      <vt:lpstr>Times New Roman</vt:lpstr>
      <vt:lpstr>UTC</vt:lpstr>
      <vt:lpstr>PowerPoint Presentation</vt:lpstr>
      <vt:lpstr>Final Presentation </vt:lpstr>
      <vt:lpstr>Alexandra Lu (Alex)</vt:lpstr>
      <vt:lpstr>Function  </vt:lpstr>
      <vt:lpstr>Function  </vt:lpstr>
      <vt:lpstr>N2 Purge Port Sizing</vt:lpstr>
      <vt:lpstr>N2 Purge Port Sizing</vt:lpstr>
      <vt:lpstr>xtendFRESH Scrubber REgeneration </vt:lpstr>
      <vt:lpstr>xtendFRESH Scrubber REgeneration </vt:lpstr>
      <vt:lpstr>Zeolite Research</vt:lpstr>
      <vt:lpstr>Zeolite Research</vt:lpstr>
      <vt:lpstr>CTPL Scrubbing Capacity Test</vt:lpstr>
      <vt:lpstr>CTPL Scrubbing Capacity Test</vt:lpstr>
      <vt:lpstr>MCI Star Cool MEMBRANE Investigation</vt:lpstr>
      <vt:lpstr>MCI Star Cool MEMBRANE Investigation</vt:lpstr>
      <vt:lpstr>MCI Star Cool MEMBRANE Investigation</vt:lpstr>
      <vt:lpstr>Panel Glove Gasket Testing</vt:lpstr>
      <vt:lpstr>Panel Glove Gasket Testing</vt:lpstr>
      <vt:lpstr>Panel Glove Gasket Testing</vt:lpstr>
      <vt:lpstr>Panel Glove Gasket Testing</vt:lpstr>
      <vt:lpstr>Panel Glove Gasket Testing</vt:lpstr>
      <vt:lpstr>Panel Glove Gasket Testing</vt:lpstr>
      <vt:lpstr>Panel Glove Gasket Testing</vt:lpstr>
      <vt:lpstr>CCS at a Glance </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UTC Slides</dc:title>
  <dc:creator>Mitchell, Jenn</dc:creator>
  <cp:lastModifiedBy>Alexandra Lu</cp:lastModifiedBy>
  <cp:revision>440</cp:revision>
  <dcterms:created xsi:type="dcterms:W3CDTF">2009-09-03T18:46:20Z</dcterms:created>
  <dcterms:modified xsi:type="dcterms:W3CDTF">2018-08-08T19:15:48Z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TCPres">
    <vt:bool>true</vt:bool>
  </property>
  <property fmtid="{D5CDD505-2E9C-101B-9397-08002B2CF9AE}" pid="3" name="CO">
    <vt:lpwstr>UTC Climate Controls Security</vt:lpwstr>
  </property>
</Properties>
</file>